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4.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tags/tag6.xml" ContentType="application/vnd.openxmlformats-officedocument.presentationml.tags+xml"/>
  <Override PartName="/ppt/notesSlides/notesSlide10.xml" ContentType="application/vnd.openxmlformats-officedocument.presentationml.notesSlide+xml"/>
  <Override PartName="/ppt/tags/tag7.xml" ContentType="application/vnd.openxmlformats-officedocument.presentationml.tags+xml"/>
  <Override PartName="/ppt/notesSlides/notesSlide11.xml" ContentType="application/vnd.openxmlformats-officedocument.presentationml.notesSlide+xml"/>
  <Override PartName="/ppt/tags/tag8.xml" ContentType="application/vnd.openxmlformats-officedocument.presentationml.tags+xml"/>
  <Override PartName="/ppt/notesSlides/notesSlide12.xml" ContentType="application/vnd.openxmlformats-officedocument.presentationml.notesSlide+xml"/>
  <Override PartName="/ppt/tags/tag9.xml" ContentType="application/vnd.openxmlformats-officedocument.presentationml.tags+xml"/>
  <Override PartName="/ppt/notesSlides/notesSlide13.xml" ContentType="application/vnd.openxmlformats-officedocument.presentationml.notesSlide+xml"/>
  <Override PartName="/ppt/tags/tag10.xml" ContentType="application/vnd.openxmlformats-officedocument.presentationml.tags+xml"/>
  <Override PartName="/ppt/notesSlides/notesSlide14.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15.xml" ContentType="application/vnd.openxmlformats-officedocument.presentationml.notesSlide+xml"/>
  <Override PartName="/ppt/tags/tag13.xml" ContentType="application/vnd.openxmlformats-officedocument.presentationml.tags+xml"/>
  <Override PartName="/ppt/notesSlides/notesSlide16.xml" ContentType="application/vnd.openxmlformats-officedocument.presentationml.notesSlide+xml"/>
  <Override PartName="/ppt/tags/tag14.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1"/>
  </p:notesMasterIdLst>
  <p:sldIdLst>
    <p:sldId id="270" r:id="rId2"/>
    <p:sldId id="407" r:id="rId3"/>
    <p:sldId id="467" r:id="rId4"/>
    <p:sldId id="468" r:id="rId5"/>
    <p:sldId id="469" r:id="rId6"/>
    <p:sldId id="470" r:id="rId7"/>
    <p:sldId id="472" r:id="rId8"/>
    <p:sldId id="473" r:id="rId9"/>
    <p:sldId id="474" r:id="rId10"/>
    <p:sldId id="475" r:id="rId11"/>
    <p:sldId id="476" r:id="rId12"/>
    <p:sldId id="477" r:id="rId13"/>
    <p:sldId id="478" r:id="rId14"/>
    <p:sldId id="481" r:id="rId15"/>
    <p:sldId id="482" r:id="rId16"/>
    <p:sldId id="479" r:id="rId17"/>
    <p:sldId id="483" r:id="rId18"/>
    <p:sldId id="480" r:id="rId19"/>
    <p:sldId id="436" r:id="rId20"/>
  </p:sldIdLst>
  <p:sldSz cx="9144000" cy="5143500" type="screen16x9"/>
  <p:notesSz cx="6858000" cy="9144000"/>
  <p:defaultTextStyle>
    <a:defPPr>
      <a:defRPr lang="en-US"/>
    </a:defPPr>
    <a:lvl1pPr algn="l" rtl="0" fontAlgn="base">
      <a:spcBef>
        <a:spcPct val="0"/>
      </a:spcBef>
      <a:spcAft>
        <a:spcPct val="0"/>
      </a:spcAft>
      <a:defRPr sz="2400" kern="1200">
        <a:solidFill>
          <a:schemeClr val="tx1"/>
        </a:solidFill>
        <a:latin typeface="Arial" charset="0"/>
        <a:ea typeface="ヒラギノ角ゴ Pro W3" charset="-128"/>
        <a:cs typeface="+mn-cs"/>
      </a:defRPr>
    </a:lvl1pPr>
    <a:lvl2pPr marL="457200" algn="l" rtl="0" fontAlgn="base">
      <a:spcBef>
        <a:spcPct val="0"/>
      </a:spcBef>
      <a:spcAft>
        <a:spcPct val="0"/>
      </a:spcAft>
      <a:defRPr sz="2400" kern="1200">
        <a:solidFill>
          <a:schemeClr val="tx1"/>
        </a:solidFill>
        <a:latin typeface="Arial" charset="0"/>
        <a:ea typeface="ヒラギノ角ゴ Pro W3" charset="-128"/>
        <a:cs typeface="+mn-cs"/>
      </a:defRPr>
    </a:lvl2pPr>
    <a:lvl3pPr marL="914400" algn="l" rtl="0" fontAlgn="base">
      <a:spcBef>
        <a:spcPct val="0"/>
      </a:spcBef>
      <a:spcAft>
        <a:spcPct val="0"/>
      </a:spcAft>
      <a:defRPr sz="2400" kern="1200">
        <a:solidFill>
          <a:schemeClr val="tx1"/>
        </a:solidFill>
        <a:latin typeface="Arial" charset="0"/>
        <a:ea typeface="ヒラギノ角ゴ Pro W3" charset="-128"/>
        <a:cs typeface="+mn-cs"/>
      </a:defRPr>
    </a:lvl3pPr>
    <a:lvl4pPr marL="1371600" algn="l" rtl="0" fontAlgn="base">
      <a:spcBef>
        <a:spcPct val="0"/>
      </a:spcBef>
      <a:spcAft>
        <a:spcPct val="0"/>
      </a:spcAft>
      <a:defRPr sz="2400" kern="1200">
        <a:solidFill>
          <a:schemeClr val="tx1"/>
        </a:solidFill>
        <a:latin typeface="Arial" charset="0"/>
        <a:ea typeface="ヒラギノ角ゴ Pro W3" charset="-128"/>
        <a:cs typeface="+mn-cs"/>
      </a:defRPr>
    </a:lvl4pPr>
    <a:lvl5pPr marL="1828800" algn="l" rtl="0" fontAlgn="base">
      <a:spcBef>
        <a:spcPct val="0"/>
      </a:spcBef>
      <a:spcAft>
        <a:spcPct val="0"/>
      </a:spcAft>
      <a:defRPr sz="2400" kern="1200">
        <a:solidFill>
          <a:schemeClr val="tx1"/>
        </a:solidFill>
        <a:latin typeface="Arial" charset="0"/>
        <a:ea typeface="ヒラギノ角ゴ Pro W3" charset="-128"/>
        <a:cs typeface="+mn-cs"/>
      </a:defRPr>
    </a:lvl5pPr>
    <a:lvl6pPr marL="2286000" algn="l" defTabSz="914400" rtl="0" eaLnBrk="1" latinLnBrk="0" hangingPunct="1">
      <a:defRPr sz="2400" kern="1200">
        <a:solidFill>
          <a:schemeClr val="tx1"/>
        </a:solidFill>
        <a:latin typeface="Arial" charset="0"/>
        <a:ea typeface="ヒラギノ角ゴ Pro W3" charset="-128"/>
        <a:cs typeface="+mn-cs"/>
      </a:defRPr>
    </a:lvl6pPr>
    <a:lvl7pPr marL="2743200" algn="l" defTabSz="914400" rtl="0" eaLnBrk="1" latinLnBrk="0" hangingPunct="1">
      <a:defRPr sz="2400" kern="1200">
        <a:solidFill>
          <a:schemeClr val="tx1"/>
        </a:solidFill>
        <a:latin typeface="Arial" charset="0"/>
        <a:ea typeface="ヒラギノ角ゴ Pro W3" charset="-128"/>
        <a:cs typeface="+mn-cs"/>
      </a:defRPr>
    </a:lvl7pPr>
    <a:lvl8pPr marL="3200400" algn="l" defTabSz="914400" rtl="0" eaLnBrk="1" latinLnBrk="0" hangingPunct="1">
      <a:defRPr sz="2400" kern="1200">
        <a:solidFill>
          <a:schemeClr val="tx1"/>
        </a:solidFill>
        <a:latin typeface="Arial" charset="0"/>
        <a:ea typeface="ヒラギノ角ゴ Pro W3" charset="-128"/>
        <a:cs typeface="+mn-cs"/>
      </a:defRPr>
    </a:lvl8pPr>
    <a:lvl9pPr marL="3657600" algn="l" defTabSz="914400" rtl="0" eaLnBrk="1" latinLnBrk="0" hangingPunct="1">
      <a:defRPr sz="2400" kern="1200">
        <a:solidFill>
          <a:schemeClr val="tx1"/>
        </a:solidFill>
        <a:latin typeface="Arial" charset="0"/>
        <a:ea typeface="ヒラギノ角ゴ Pro W3"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3560"/>
    <a:srgbClr val="0067A7"/>
    <a:srgbClr val="003865"/>
    <a:srgbClr val="284F76"/>
    <a:srgbClr val="3E474E"/>
    <a:srgbClr val="032952"/>
    <a:srgbClr val="00213B"/>
    <a:srgbClr val="394753"/>
    <a:srgbClr val="5B53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2503" autoAdjust="0"/>
  </p:normalViewPr>
  <p:slideViewPr>
    <p:cSldViewPr>
      <p:cViewPr varScale="1">
        <p:scale>
          <a:sx n="105" d="100"/>
          <a:sy n="105" d="100"/>
        </p:scale>
        <p:origin x="830" y="72"/>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4" d="100"/>
        <a:sy n="84" d="100"/>
      </p:scale>
      <p:origin x="0" y="0"/>
    </p:cViewPr>
  </p:sorterViewPr>
  <p:notesViewPr>
    <p:cSldViewPr>
      <p:cViewPr varScale="1">
        <p:scale>
          <a:sx n="87" d="100"/>
          <a:sy n="87" d="100"/>
        </p:scale>
        <p:origin x="384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6D9E8C-8C44-4E6A-BD4A-B97F61485AB2}" type="doc">
      <dgm:prSet loTypeId="urn:microsoft.com/office/officeart/2018/2/layout/IconVerticalSolidList" loCatId="icon" qsTypeId="urn:microsoft.com/office/officeart/2005/8/quickstyle/simple4" qsCatId="simple" csTypeId="urn:microsoft.com/office/officeart/2005/8/colors/accent1_2" csCatId="accent1" phldr="1"/>
      <dgm:spPr/>
      <dgm:t>
        <a:bodyPr/>
        <a:lstStyle/>
        <a:p>
          <a:endParaRPr lang="en-US"/>
        </a:p>
      </dgm:t>
    </dgm:pt>
    <dgm:pt modelId="{0A96EDFC-9CF4-4E35-A85A-FB8585DAD402}">
      <dgm:prSet/>
      <dgm:spPr/>
      <dgm:t>
        <a:bodyPr/>
        <a:lstStyle/>
        <a:p>
          <a:pPr>
            <a:lnSpc>
              <a:spcPct val="100000"/>
            </a:lnSpc>
          </a:pPr>
          <a:r>
            <a:rPr lang="en-US" dirty="0"/>
            <a:t>computation</a:t>
          </a:r>
        </a:p>
      </dgm:t>
    </dgm:pt>
    <dgm:pt modelId="{2EA53189-B30C-4414-A8D1-9D51D4E2BA98}" type="parTrans" cxnId="{EF62F27C-1157-41D9-8C54-6B72B32BE4D7}">
      <dgm:prSet/>
      <dgm:spPr/>
      <dgm:t>
        <a:bodyPr/>
        <a:lstStyle/>
        <a:p>
          <a:endParaRPr lang="en-US"/>
        </a:p>
      </dgm:t>
    </dgm:pt>
    <dgm:pt modelId="{ADB047FB-727F-4B81-991F-F0CDF0F946EE}" type="sibTrans" cxnId="{EF62F27C-1157-41D9-8C54-6B72B32BE4D7}">
      <dgm:prSet/>
      <dgm:spPr/>
      <dgm:t>
        <a:bodyPr/>
        <a:lstStyle/>
        <a:p>
          <a:endParaRPr lang="en-US"/>
        </a:p>
      </dgm:t>
    </dgm:pt>
    <dgm:pt modelId="{9043ACA0-E12D-40A9-89AA-9EAE6307321E}">
      <dgm:prSet/>
      <dgm:spPr/>
      <dgm:t>
        <a:bodyPr/>
        <a:lstStyle/>
        <a:p>
          <a:pPr>
            <a:lnSpc>
              <a:spcPct val="100000"/>
            </a:lnSpc>
          </a:pPr>
          <a:r>
            <a:rPr lang="en-US" dirty="0"/>
            <a:t>energy consumption </a:t>
          </a:r>
        </a:p>
      </dgm:t>
    </dgm:pt>
    <dgm:pt modelId="{9C5227C1-A811-4420-9E40-B22E60E00836}" type="parTrans" cxnId="{802810B3-C0C8-46CC-9413-2B550497EF7E}">
      <dgm:prSet/>
      <dgm:spPr/>
      <dgm:t>
        <a:bodyPr/>
        <a:lstStyle/>
        <a:p>
          <a:endParaRPr lang="en-US"/>
        </a:p>
      </dgm:t>
    </dgm:pt>
    <dgm:pt modelId="{266D7DD9-BEE7-4EB0-8900-463475C1885B}" type="sibTrans" cxnId="{802810B3-C0C8-46CC-9413-2B550497EF7E}">
      <dgm:prSet/>
      <dgm:spPr/>
      <dgm:t>
        <a:bodyPr/>
        <a:lstStyle/>
        <a:p>
          <a:endParaRPr lang="en-US"/>
        </a:p>
      </dgm:t>
    </dgm:pt>
    <dgm:pt modelId="{FE83AF0C-291E-450B-8C84-04031803C73F}">
      <dgm:prSet/>
      <dgm:spPr/>
      <dgm:t>
        <a:bodyPr/>
        <a:lstStyle/>
        <a:p>
          <a:pPr>
            <a:lnSpc>
              <a:spcPct val="100000"/>
            </a:lnSpc>
          </a:pPr>
          <a:r>
            <a:rPr lang="en-US" dirty="0"/>
            <a:t>storage</a:t>
          </a:r>
        </a:p>
      </dgm:t>
    </dgm:pt>
    <dgm:pt modelId="{BA353C83-1751-448C-B2C1-34A582121F6C}" type="parTrans" cxnId="{64648513-AFDC-49FA-99C2-28AD8737E49B}">
      <dgm:prSet/>
      <dgm:spPr/>
      <dgm:t>
        <a:bodyPr/>
        <a:lstStyle/>
        <a:p>
          <a:endParaRPr lang="en-US"/>
        </a:p>
      </dgm:t>
    </dgm:pt>
    <dgm:pt modelId="{9AEC515F-CF34-46F1-9311-6348B36D0136}" type="sibTrans" cxnId="{64648513-AFDC-49FA-99C2-28AD8737E49B}">
      <dgm:prSet/>
      <dgm:spPr/>
      <dgm:t>
        <a:bodyPr/>
        <a:lstStyle/>
        <a:p>
          <a:endParaRPr lang="en-US"/>
        </a:p>
      </dgm:t>
    </dgm:pt>
    <dgm:pt modelId="{4D728BE6-6907-442D-AE97-7FC0DBF97A8A}" type="pres">
      <dgm:prSet presAssocID="{046D9E8C-8C44-4E6A-BD4A-B97F61485AB2}" presName="root" presStyleCnt="0">
        <dgm:presLayoutVars>
          <dgm:dir/>
          <dgm:resizeHandles val="exact"/>
        </dgm:presLayoutVars>
      </dgm:prSet>
      <dgm:spPr/>
    </dgm:pt>
    <dgm:pt modelId="{439FFAF5-0128-48DE-A206-D1E9D4608E94}" type="pres">
      <dgm:prSet presAssocID="{0A96EDFC-9CF4-4E35-A85A-FB8585DAD402}" presName="compNode" presStyleCnt="0"/>
      <dgm:spPr/>
    </dgm:pt>
    <dgm:pt modelId="{B4DA315B-D167-4CFB-AF95-44EF2BD67F4F}" type="pres">
      <dgm:prSet presAssocID="{0A96EDFC-9CF4-4E35-A85A-FB8585DAD402}" presName="bgRect" presStyleLbl="bgShp" presStyleIdx="0" presStyleCnt="3" custLinFactNeighborX="-27707" custLinFactNeighborY="-578"/>
      <dgm:spPr/>
    </dgm:pt>
    <dgm:pt modelId="{E3624BE9-EC4A-48E1-8A10-34E3F00ECDFC}" type="pres">
      <dgm:prSet presAssocID="{0A96EDFC-9CF4-4E35-A85A-FB8585DAD40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alculator"/>
        </a:ext>
      </dgm:extLst>
    </dgm:pt>
    <dgm:pt modelId="{749B4164-2402-469A-A053-EEC83C8ACE82}" type="pres">
      <dgm:prSet presAssocID="{0A96EDFC-9CF4-4E35-A85A-FB8585DAD402}" presName="spaceRect" presStyleCnt="0"/>
      <dgm:spPr/>
    </dgm:pt>
    <dgm:pt modelId="{BD3FE5E1-3947-4B67-B723-599DCA735449}" type="pres">
      <dgm:prSet presAssocID="{0A96EDFC-9CF4-4E35-A85A-FB8585DAD402}" presName="parTx" presStyleLbl="revTx" presStyleIdx="0" presStyleCnt="3">
        <dgm:presLayoutVars>
          <dgm:chMax val="0"/>
          <dgm:chPref val="0"/>
        </dgm:presLayoutVars>
      </dgm:prSet>
      <dgm:spPr/>
    </dgm:pt>
    <dgm:pt modelId="{F344B06B-084B-499F-9AE0-51F715BD7CB2}" type="pres">
      <dgm:prSet presAssocID="{ADB047FB-727F-4B81-991F-F0CDF0F946EE}" presName="sibTrans" presStyleCnt="0"/>
      <dgm:spPr/>
    </dgm:pt>
    <dgm:pt modelId="{05D8AC42-918A-4718-8002-BE2AC85673EB}" type="pres">
      <dgm:prSet presAssocID="{9043ACA0-E12D-40A9-89AA-9EAE6307321E}" presName="compNode" presStyleCnt="0"/>
      <dgm:spPr/>
    </dgm:pt>
    <dgm:pt modelId="{DCE0BE73-2B16-4361-8965-44FBF990E77D}" type="pres">
      <dgm:prSet presAssocID="{9043ACA0-E12D-40A9-89AA-9EAE6307321E}" presName="bgRect" presStyleLbl="bgShp" presStyleIdx="1" presStyleCnt="3"/>
      <dgm:spPr/>
    </dgm:pt>
    <dgm:pt modelId="{CA99D480-3150-4D71-B378-4B312D210089}" type="pres">
      <dgm:prSet presAssocID="{9043ACA0-E12D-40A9-89AA-9EAE6307321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pt>
    <dgm:pt modelId="{9893F11D-657A-406A-9608-093609AB2C66}" type="pres">
      <dgm:prSet presAssocID="{9043ACA0-E12D-40A9-89AA-9EAE6307321E}" presName="spaceRect" presStyleCnt="0"/>
      <dgm:spPr/>
    </dgm:pt>
    <dgm:pt modelId="{BCA615DE-F99B-4A3D-A3B5-5E21AEA06951}" type="pres">
      <dgm:prSet presAssocID="{9043ACA0-E12D-40A9-89AA-9EAE6307321E}" presName="parTx" presStyleLbl="revTx" presStyleIdx="1" presStyleCnt="3">
        <dgm:presLayoutVars>
          <dgm:chMax val="0"/>
          <dgm:chPref val="0"/>
        </dgm:presLayoutVars>
      </dgm:prSet>
      <dgm:spPr/>
    </dgm:pt>
    <dgm:pt modelId="{9FBD1794-ACC1-4C33-A244-0ECB02B3F20D}" type="pres">
      <dgm:prSet presAssocID="{266D7DD9-BEE7-4EB0-8900-463475C1885B}" presName="sibTrans" presStyleCnt="0"/>
      <dgm:spPr/>
    </dgm:pt>
    <dgm:pt modelId="{C4B485F4-58E2-4086-958F-334262C5DFB4}" type="pres">
      <dgm:prSet presAssocID="{FE83AF0C-291E-450B-8C84-04031803C73F}" presName="compNode" presStyleCnt="0"/>
      <dgm:spPr/>
    </dgm:pt>
    <dgm:pt modelId="{E6557A21-4BA2-4C09-BEE9-C06076BCAF70}" type="pres">
      <dgm:prSet presAssocID="{FE83AF0C-291E-450B-8C84-04031803C73F}" presName="bgRect" presStyleLbl="bgShp" presStyleIdx="2" presStyleCnt="3"/>
      <dgm:spPr/>
    </dgm:pt>
    <dgm:pt modelId="{60D272AD-5647-449A-872A-FA9D65C2C325}" type="pres">
      <dgm:prSet presAssocID="{FE83AF0C-291E-450B-8C84-04031803C73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atabase"/>
        </a:ext>
      </dgm:extLst>
    </dgm:pt>
    <dgm:pt modelId="{C6D17C05-16B6-43FD-B236-813AA7B7C8B5}" type="pres">
      <dgm:prSet presAssocID="{FE83AF0C-291E-450B-8C84-04031803C73F}" presName="spaceRect" presStyleCnt="0"/>
      <dgm:spPr/>
    </dgm:pt>
    <dgm:pt modelId="{CB2D0A44-4A74-4C19-9313-44BEEB2A6A36}" type="pres">
      <dgm:prSet presAssocID="{FE83AF0C-291E-450B-8C84-04031803C73F}" presName="parTx" presStyleLbl="revTx" presStyleIdx="2" presStyleCnt="3">
        <dgm:presLayoutVars>
          <dgm:chMax val="0"/>
          <dgm:chPref val="0"/>
        </dgm:presLayoutVars>
      </dgm:prSet>
      <dgm:spPr/>
    </dgm:pt>
  </dgm:ptLst>
  <dgm:cxnLst>
    <dgm:cxn modelId="{64648513-AFDC-49FA-99C2-28AD8737E49B}" srcId="{046D9E8C-8C44-4E6A-BD4A-B97F61485AB2}" destId="{FE83AF0C-291E-450B-8C84-04031803C73F}" srcOrd="2" destOrd="0" parTransId="{BA353C83-1751-448C-B2C1-34A582121F6C}" sibTransId="{9AEC515F-CF34-46F1-9311-6348B36D0136}"/>
    <dgm:cxn modelId="{4EFC302F-EA85-4B1B-A911-7CCAAD34BFF8}" type="presOf" srcId="{046D9E8C-8C44-4E6A-BD4A-B97F61485AB2}" destId="{4D728BE6-6907-442D-AE97-7FC0DBF97A8A}" srcOrd="0" destOrd="0" presId="urn:microsoft.com/office/officeart/2018/2/layout/IconVerticalSolidList"/>
    <dgm:cxn modelId="{B4F6D055-BF8C-41E0-9652-D347A8091470}" type="presOf" srcId="{FE83AF0C-291E-450B-8C84-04031803C73F}" destId="{CB2D0A44-4A74-4C19-9313-44BEEB2A6A36}" srcOrd="0" destOrd="0" presId="urn:microsoft.com/office/officeart/2018/2/layout/IconVerticalSolidList"/>
    <dgm:cxn modelId="{EF62F27C-1157-41D9-8C54-6B72B32BE4D7}" srcId="{046D9E8C-8C44-4E6A-BD4A-B97F61485AB2}" destId="{0A96EDFC-9CF4-4E35-A85A-FB8585DAD402}" srcOrd="0" destOrd="0" parTransId="{2EA53189-B30C-4414-A8D1-9D51D4E2BA98}" sibTransId="{ADB047FB-727F-4B81-991F-F0CDF0F946EE}"/>
    <dgm:cxn modelId="{398BBC97-1915-4CDC-8A10-E2B154776D55}" type="presOf" srcId="{9043ACA0-E12D-40A9-89AA-9EAE6307321E}" destId="{BCA615DE-F99B-4A3D-A3B5-5E21AEA06951}" srcOrd="0" destOrd="0" presId="urn:microsoft.com/office/officeart/2018/2/layout/IconVerticalSolidList"/>
    <dgm:cxn modelId="{B1BB659B-64FD-4EBA-A51E-C1959CEDBED1}" type="presOf" srcId="{0A96EDFC-9CF4-4E35-A85A-FB8585DAD402}" destId="{BD3FE5E1-3947-4B67-B723-599DCA735449}" srcOrd="0" destOrd="0" presId="urn:microsoft.com/office/officeart/2018/2/layout/IconVerticalSolidList"/>
    <dgm:cxn modelId="{802810B3-C0C8-46CC-9413-2B550497EF7E}" srcId="{046D9E8C-8C44-4E6A-BD4A-B97F61485AB2}" destId="{9043ACA0-E12D-40A9-89AA-9EAE6307321E}" srcOrd="1" destOrd="0" parTransId="{9C5227C1-A811-4420-9E40-B22E60E00836}" sibTransId="{266D7DD9-BEE7-4EB0-8900-463475C1885B}"/>
    <dgm:cxn modelId="{4271E253-3D43-4883-83B4-A06FBDDF45CA}" type="presParOf" srcId="{4D728BE6-6907-442D-AE97-7FC0DBF97A8A}" destId="{439FFAF5-0128-48DE-A206-D1E9D4608E94}" srcOrd="0" destOrd="0" presId="urn:microsoft.com/office/officeart/2018/2/layout/IconVerticalSolidList"/>
    <dgm:cxn modelId="{C890112E-0223-49A5-9E61-6C38169255E9}" type="presParOf" srcId="{439FFAF5-0128-48DE-A206-D1E9D4608E94}" destId="{B4DA315B-D167-4CFB-AF95-44EF2BD67F4F}" srcOrd="0" destOrd="0" presId="urn:microsoft.com/office/officeart/2018/2/layout/IconVerticalSolidList"/>
    <dgm:cxn modelId="{BF4845AD-454F-4073-98E1-63C89579CDC4}" type="presParOf" srcId="{439FFAF5-0128-48DE-A206-D1E9D4608E94}" destId="{E3624BE9-EC4A-48E1-8A10-34E3F00ECDFC}" srcOrd="1" destOrd="0" presId="urn:microsoft.com/office/officeart/2018/2/layout/IconVerticalSolidList"/>
    <dgm:cxn modelId="{CD671CA5-2E2A-4A05-8169-7DA28223133A}" type="presParOf" srcId="{439FFAF5-0128-48DE-A206-D1E9D4608E94}" destId="{749B4164-2402-469A-A053-EEC83C8ACE82}" srcOrd="2" destOrd="0" presId="urn:microsoft.com/office/officeart/2018/2/layout/IconVerticalSolidList"/>
    <dgm:cxn modelId="{2D000ACD-70AA-4742-BE38-0BD1C7E7942D}" type="presParOf" srcId="{439FFAF5-0128-48DE-A206-D1E9D4608E94}" destId="{BD3FE5E1-3947-4B67-B723-599DCA735449}" srcOrd="3" destOrd="0" presId="urn:microsoft.com/office/officeart/2018/2/layout/IconVerticalSolidList"/>
    <dgm:cxn modelId="{C50A8649-FFDF-4723-9E9A-F5A8CC889077}" type="presParOf" srcId="{4D728BE6-6907-442D-AE97-7FC0DBF97A8A}" destId="{F344B06B-084B-499F-9AE0-51F715BD7CB2}" srcOrd="1" destOrd="0" presId="urn:microsoft.com/office/officeart/2018/2/layout/IconVerticalSolidList"/>
    <dgm:cxn modelId="{86CED227-9486-48C0-994F-3F0F31B73AAA}" type="presParOf" srcId="{4D728BE6-6907-442D-AE97-7FC0DBF97A8A}" destId="{05D8AC42-918A-4718-8002-BE2AC85673EB}" srcOrd="2" destOrd="0" presId="urn:microsoft.com/office/officeart/2018/2/layout/IconVerticalSolidList"/>
    <dgm:cxn modelId="{8752DF30-6FC5-4017-BDCC-D717ABB194B4}" type="presParOf" srcId="{05D8AC42-918A-4718-8002-BE2AC85673EB}" destId="{DCE0BE73-2B16-4361-8965-44FBF990E77D}" srcOrd="0" destOrd="0" presId="urn:microsoft.com/office/officeart/2018/2/layout/IconVerticalSolidList"/>
    <dgm:cxn modelId="{32977E57-389D-4B3B-822E-EC7EB542398F}" type="presParOf" srcId="{05D8AC42-918A-4718-8002-BE2AC85673EB}" destId="{CA99D480-3150-4D71-B378-4B312D210089}" srcOrd="1" destOrd="0" presId="urn:microsoft.com/office/officeart/2018/2/layout/IconVerticalSolidList"/>
    <dgm:cxn modelId="{C3EB9DA1-1312-4533-8815-4ED65E0F2902}" type="presParOf" srcId="{05D8AC42-918A-4718-8002-BE2AC85673EB}" destId="{9893F11D-657A-406A-9608-093609AB2C66}" srcOrd="2" destOrd="0" presId="urn:microsoft.com/office/officeart/2018/2/layout/IconVerticalSolidList"/>
    <dgm:cxn modelId="{250C085C-19DA-4852-B8F9-A61FB0E93240}" type="presParOf" srcId="{05D8AC42-918A-4718-8002-BE2AC85673EB}" destId="{BCA615DE-F99B-4A3D-A3B5-5E21AEA06951}" srcOrd="3" destOrd="0" presId="urn:microsoft.com/office/officeart/2018/2/layout/IconVerticalSolidList"/>
    <dgm:cxn modelId="{C0EAA5D2-3E0C-48A6-80E5-B4B0ABD05B0F}" type="presParOf" srcId="{4D728BE6-6907-442D-AE97-7FC0DBF97A8A}" destId="{9FBD1794-ACC1-4C33-A244-0ECB02B3F20D}" srcOrd="3" destOrd="0" presId="urn:microsoft.com/office/officeart/2018/2/layout/IconVerticalSolidList"/>
    <dgm:cxn modelId="{77B84DF6-C3FC-43A6-A80D-0BA0EB1715EF}" type="presParOf" srcId="{4D728BE6-6907-442D-AE97-7FC0DBF97A8A}" destId="{C4B485F4-58E2-4086-958F-334262C5DFB4}" srcOrd="4" destOrd="0" presId="urn:microsoft.com/office/officeart/2018/2/layout/IconVerticalSolidList"/>
    <dgm:cxn modelId="{9857B004-231F-440C-B36B-635D617E9286}" type="presParOf" srcId="{C4B485F4-58E2-4086-958F-334262C5DFB4}" destId="{E6557A21-4BA2-4C09-BEE9-C06076BCAF70}" srcOrd="0" destOrd="0" presId="urn:microsoft.com/office/officeart/2018/2/layout/IconVerticalSolidList"/>
    <dgm:cxn modelId="{2EBFACCD-3662-4EA3-9196-778013106E70}" type="presParOf" srcId="{C4B485F4-58E2-4086-958F-334262C5DFB4}" destId="{60D272AD-5647-449A-872A-FA9D65C2C325}" srcOrd="1" destOrd="0" presId="urn:microsoft.com/office/officeart/2018/2/layout/IconVerticalSolidList"/>
    <dgm:cxn modelId="{5EEF3F01-8492-45FE-90F0-F112541D0D02}" type="presParOf" srcId="{C4B485F4-58E2-4086-958F-334262C5DFB4}" destId="{C6D17C05-16B6-43FD-B236-813AA7B7C8B5}" srcOrd="2" destOrd="0" presId="urn:microsoft.com/office/officeart/2018/2/layout/IconVerticalSolidList"/>
    <dgm:cxn modelId="{E5B26738-AF3F-42AA-952F-422AC1EC53F6}" type="presParOf" srcId="{C4B485F4-58E2-4086-958F-334262C5DFB4}" destId="{CB2D0A44-4A74-4C19-9313-44BEEB2A6A36}" srcOrd="3"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DA315B-D167-4CFB-AF95-44EF2BD67F4F}">
      <dsp:nvSpPr>
        <dsp:cNvPr id="0" name=""/>
        <dsp:cNvSpPr/>
      </dsp:nvSpPr>
      <dsp:spPr>
        <a:xfrm>
          <a:off x="0" y="0"/>
          <a:ext cx="4360540" cy="966728"/>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E3624BE9-EC4A-48E1-8A10-34E3F00ECDFC}">
      <dsp:nvSpPr>
        <dsp:cNvPr id="0" name=""/>
        <dsp:cNvSpPr/>
      </dsp:nvSpPr>
      <dsp:spPr>
        <a:xfrm>
          <a:off x="292435" y="217927"/>
          <a:ext cx="531700" cy="5317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D3FE5E1-3947-4B67-B723-599DCA735449}">
      <dsp:nvSpPr>
        <dsp:cNvPr id="0" name=""/>
        <dsp:cNvSpPr/>
      </dsp:nvSpPr>
      <dsp:spPr>
        <a:xfrm>
          <a:off x="1116571" y="413"/>
          <a:ext cx="3243968" cy="9667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312" tIns="102312" rIns="102312" bIns="102312" numCol="1" spcCol="1270" anchor="ctr" anchorCtr="0">
          <a:noAutofit/>
        </a:bodyPr>
        <a:lstStyle/>
        <a:p>
          <a:pPr marL="0" lvl="0" indent="0" algn="l" defTabSz="1111250">
            <a:lnSpc>
              <a:spcPct val="100000"/>
            </a:lnSpc>
            <a:spcBef>
              <a:spcPct val="0"/>
            </a:spcBef>
            <a:spcAft>
              <a:spcPct val="35000"/>
            </a:spcAft>
            <a:buNone/>
          </a:pPr>
          <a:r>
            <a:rPr lang="en-US" sz="2500" kern="1200" dirty="0"/>
            <a:t>computation</a:t>
          </a:r>
        </a:p>
      </dsp:txBody>
      <dsp:txXfrm>
        <a:off x="1116571" y="413"/>
        <a:ext cx="3243968" cy="966728"/>
      </dsp:txXfrm>
    </dsp:sp>
    <dsp:sp modelId="{DCE0BE73-2B16-4361-8965-44FBF990E77D}">
      <dsp:nvSpPr>
        <dsp:cNvPr id="0" name=""/>
        <dsp:cNvSpPr/>
      </dsp:nvSpPr>
      <dsp:spPr>
        <a:xfrm>
          <a:off x="0" y="1208823"/>
          <a:ext cx="4360540" cy="966728"/>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A99D480-3150-4D71-B378-4B312D210089}">
      <dsp:nvSpPr>
        <dsp:cNvPr id="0" name=""/>
        <dsp:cNvSpPr/>
      </dsp:nvSpPr>
      <dsp:spPr>
        <a:xfrm>
          <a:off x="292435" y="1426337"/>
          <a:ext cx="531700" cy="5317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CA615DE-F99B-4A3D-A3B5-5E21AEA06951}">
      <dsp:nvSpPr>
        <dsp:cNvPr id="0" name=""/>
        <dsp:cNvSpPr/>
      </dsp:nvSpPr>
      <dsp:spPr>
        <a:xfrm>
          <a:off x="1116571" y="1208823"/>
          <a:ext cx="3243968" cy="9667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312" tIns="102312" rIns="102312" bIns="102312" numCol="1" spcCol="1270" anchor="ctr" anchorCtr="0">
          <a:noAutofit/>
        </a:bodyPr>
        <a:lstStyle/>
        <a:p>
          <a:pPr marL="0" lvl="0" indent="0" algn="l" defTabSz="1111250">
            <a:lnSpc>
              <a:spcPct val="100000"/>
            </a:lnSpc>
            <a:spcBef>
              <a:spcPct val="0"/>
            </a:spcBef>
            <a:spcAft>
              <a:spcPct val="35000"/>
            </a:spcAft>
            <a:buNone/>
          </a:pPr>
          <a:r>
            <a:rPr lang="en-US" sz="2500" kern="1200" dirty="0"/>
            <a:t>energy consumption </a:t>
          </a:r>
        </a:p>
      </dsp:txBody>
      <dsp:txXfrm>
        <a:off x="1116571" y="1208823"/>
        <a:ext cx="3243968" cy="966728"/>
      </dsp:txXfrm>
    </dsp:sp>
    <dsp:sp modelId="{E6557A21-4BA2-4C09-BEE9-C06076BCAF70}">
      <dsp:nvSpPr>
        <dsp:cNvPr id="0" name=""/>
        <dsp:cNvSpPr/>
      </dsp:nvSpPr>
      <dsp:spPr>
        <a:xfrm>
          <a:off x="0" y="2417234"/>
          <a:ext cx="4360540" cy="966728"/>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60D272AD-5647-449A-872A-FA9D65C2C325}">
      <dsp:nvSpPr>
        <dsp:cNvPr id="0" name=""/>
        <dsp:cNvSpPr/>
      </dsp:nvSpPr>
      <dsp:spPr>
        <a:xfrm>
          <a:off x="292435" y="2634748"/>
          <a:ext cx="531700" cy="5317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B2D0A44-4A74-4C19-9313-44BEEB2A6A36}">
      <dsp:nvSpPr>
        <dsp:cNvPr id="0" name=""/>
        <dsp:cNvSpPr/>
      </dsp:nvSpPr>
      <dsp:spPr>
        <a:xfrm>
          <a:off x="1116571" y="2417234"/>
          <a:ext cx="3243968" cy="9667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312" tIns="102312" rIns="102312" bIns="102312" numCol="1" spcCol="1270" anchor="ctr" anchorCtr="0">
          <a:noAutofit/>
        </a:bodyPr>
        <a:lstStyle/>
        <a:p>
          <a:pPr marL="0" lvl="0" indent="0" algn="l" defTabSz="1111250">
            <a:lnSpc>
              <a:spcPct val="100000"/>
            </a:lnSpc>
            <a:spcBef>
              <a:spcPct val="0"/>
            </a:spcBef>
            <a:spcAft>
              <a:spcPct val="35000"/>
            </a:spcAft>
            <a:buNone/>
          </a:pPr>
          <a:r>
            <a:rPr lang="en-US" sz="2500" kern="1200" dirty="0"/>
            <a:t>storage</a:t>
          </a:r>
        </a:p>
      </dsp:txBody>
      <dsp:txXfrm>
        <a:off x="1116571" y="2417234"/>
        <a:ext cx="3243968" cy="96672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1.png>
</file>

<file path=ppt/media/image12.svg>
</file>

<file path=ppt/media/image13.png>
</file>

<file path=ppt/media/image14.jpeg>
</file>

<file path=ppt/media/image15.jpg>
</file>

<file path=ppt/media/image2.png>
</file>

<file path=ppt/media/image3.jpg>
</file>

<file path=ppt/media/image4.jpg>
</file>

<file path=ppt/media/image5.png>
</file>

<file path=ppt/media/image6.jpg>
</file>

<file path=ppt/media/image7.png>
</file>

<file path=ppt/media/image8.sv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7433B5-D728-E146-B948-C37A5EC05FB8}" type="datetimeFigureOut">
              <a:rPr lang="en-US" smtClean="0"/>
              <a:t>3/23/2022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A02F00-C535-204F-B4B5-528FB2DC4FE2}" type="slidenum">
              <a:rPr lang="en-US" smtClean="0"/>
              <a:t>‹#›</a:t>
            </a:fld>
            <a:endParaRPr lang="en-US"/>
          </a:p>
        </p:txBody>
      </p:sp>
    </p:spTree>
    <p:extLst>
      <p:ext uri="{BB962C8B-B14F-4D97-AF65-F5344CB8AC3E}">
        <p14:creationId xmlns:p14="http://schemas.microsoft.com/office/powerpoint/2010/main" val="9445619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Today I’ll be presenting a novel model reuse framework in the context of edge computing.</a:t>
            </a:r>
          </a:p>
        </p:txBody>
      </p:sp>
      <p:sp>
        <p:nvSpPr>
          <p:cNvPr id="4" name="Slide Number Placeholder 3"/>
          <p:cNvSpPr>
            <a:spLocks noGrp="1"/>
          </p:cNvSpPr>
          <p:nvPr>
            <p:ph type="sldNum" sz="quarter" idx="10"/>
          </p:nvPr>
        </p:nvSpPr>
        <p:spPr/>
        <p:txBody>
          <a:bodyPr/>
          <a:lstStyle/>
          <a:p>
            <a:fld id="{34A02F00-C535-204F-B4B5-528FB2DC4FE2}" type="slidenum">
              <a:rPr lang="en-US" smtClean="0"/>
              <a:t>1</a:t>
            </a:fld>
            <a:endParaRPr lang="en-US"/>
          </a:p>
        </p:txBody>
      </p:sp>
    </p:spTree>
    <p:extLst>
      <p:ext uri="{BB962C8B-B14F-4D97-AF65-F5344CB8AC3E}">
        <p14:creationId xmlns:p14="http://schemas.microsoft.com/office/powerpoint/2010/main" val="3747383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other words, what is the overlap between the inlier points of two datasets, the native and non-native one with regards to the inlier detection model.</a:t>
            </a:r>
          </a:p>
          <a:p>
            <a:endParaRPr lang="en-GB" dirty="0"/>
          </a:p>
          <a:p>
            <a:r>
              <a:rPr lang="en-GB" dirty="0"/>
              <a:t>The reason behind using inliers to determine the overlap is that any dataset is expected to have a few outliers and hence some filtering needs to be applied anyway. </a:t>
            </a:r>
          </a:p>
          <a:p>
            <a:endParaRPr lang="en-GB" dirty="0"/>
          </a:p>
          <a:p>
            <a:r>
              <a:rPr lang="en-GB" dirty="0"/>
              <a:t>Simultaneously, this can also be leveraged to determine the direction of reusability.  </a:t>
            </a:r>
          </a:p>
        </p:txBody>
      </p:sp>
      <p:sp>
        <p:nvSpPr>
          <p:cNvPr id="4" name="Slide Number Placeholder 3"/>
          <p:cNvSpPr>
            <a:spLocks noGrp="1"/>
          </p:cNvSpPr>
          <p:nvPr>
            <p:ph type="sldNum" sz="quarter" idx="5"/>
          </p:nvPr>
        </p:nvSpPr>
        <p:spPr/>
        <p:txBody>
          <a:bodyPr/>
          <a:lstStyle/>
          <a:p>
            <a:fld id="{34A02F00-C535-204F-B4B5-528FB2DC4FE2}" type="slidenum">
              <a:rPr lang="en-US" smtClean="0"/>
              <a:t>10</a:t>
            </a:fld>
            <a:endParaRPr lang="en-US"/>
          </a:p>
        </p:txBody>
      </p:sp>
    </p:spTree>
    <p:extLst>
      <p:ext uri="{BB962C8B-B14F-4D97-AF65-F5344CB8AC3E}">
        <p14:creationId xmlns:p14="http://schemas.microsoft.com/office/powerpoint/2010/main" val="27024183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most common ML problems revolve around making a prediction of either the category or a quantity based on the data input. </a:t>
            </a:r>
          </a:p>
          <a:p>
            <a:endParaRPr lang="en-US" dirty="0"/>
          </a:p>
          <a:p>
            <a:r>
              <a:rPr lang="en-US" dirty="0"/>
              <a:t>These problems are also known as classification and regression respectively.</a:t>
            </a:r>
          </a:p>
          <a:p>
            <a:endParaRPr lang="en-US" dirty="0"/>
          </a:p>
          <a:p>
            <a:r>
              <a:rPr lang="en-US" dirty="0"/>
              <a:t>So we focused on these when we tested our framework.</a:t>
            </a:r>
          </a:p>
          <a:p>
            <a:endParaRPr lang="en-US" dirty="0"/>
          </a:p>
          <a:p>
            <a:r>
              <a:rPr lang="en-US" dirty="0"/>
              <a:t>The GNFUV dataset is a regression dataset and the BM Dataset a classification one.</a:t>
            </a:r>
          </a:p>
          <a:p>
            <a:endParaRPr lang="en-US" dirty="0"/>
          </a:p>
          <a:p>
            <a:r>
              <a:rPr lang="en-GB" dirty="0"/>
              <a:t>We’ve used Support Vector Regression and Logistic Regression for regression and classification respectively. </a:t>
            </a:r>
          </a:p>
        </p:txBody>
      </p:sp>
      <p:sp>
        <p:nvSpPr>
          <p:cNvPr id="4" name="Slide Number Placeholder 3"/>
          <p:cNvSpPr>
            <a:spLocks noGrp="1"/>
          </p:cNvSpPr>
          <p:nvPr>
            <p:ph type="sldNum" sz="quarter" idx="5"/>
          </p:nvPr>
        </p:nvSpPr>
        <p:spPr/>
        <p:txBody>
          <a:bodyPr/>
          <a:lstStyle/>
          <a:p>
            <a:fld id="{34A02F00-C535-204F-B4B5-528FB2DC4FE2}" type="slidenum">
              <a:rPr lang="en-US" smtClean="0"/>
              <a:t>11</a:t>
            </a:fld>
            <a:endParaRPr lang="en-US"/>
          </a:p>
        </p:txBody>
      </p:sp>
    </p:spTree>
    <p:extLst>
      <p:ext uri="{BB962C8B-B14F-4D97-AF65-F5344CB8AC3E}">
        <p14:creationId xmlns:p14="http://schemas.microsoft.com/office/powerpoint/2010/main" val="4287851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Investigating the effectiveness of the framework, requires that we examine two aspects: </a:t>
            </a:r>
          </a:p>
          <a:p>
            <a:r>
              <a:rPr lang="en-GB" dirty="0"/>
              <a:t>the speedup: we benefit from when we avoid training models for some nodes in the network, </a:t>
            </a:r>
          </a:p>
          <a:p>
            <a:r>
              <a:rPr lang="en-GB" dirty="0"/>
              <a:t>and the precision of the framework in terms of the recommendations it makes. </a:t>
            </a:r>
          </a:p>
          <a:p>
            <a:endParaRPr lang="en-GB" dirty="0"/>
          </a:p>
          <a:p>
            <a:r>
              <a:rPr lang="en-GB" dirty="0"/>
              <a:t>We've defined both speedup and precision in the context of model reusability.</a:t>
            </a:r>
          </a:p>
        </p:txBody>
      </p:sp>
      <p:sp>
        <p:nvSpPr>
          <p:cNvPr id="4" name="Slide Number Placeholder 3"/>
          <p:cNvSpPr>
            <a:spLocks noGrp="1"/>
          </p:cNvSpPr>
          <p:nvPr>
            <p:ph type="sldNum" sz="quarter" idx="5"/>
          </p:nvPr>
        </p:nvSpPr>
        <p:spPr/>
        <p:txBody>
          <a:bodyPr/>
          <a:lstStyle/>
          <a:p>
            <a:fld id="{34A02F00-C535-204F-B4B5-528FB2DC4FE2}" type="slidenum">
              <a:rPr lang="en-US" smtClean="0"/>
              <a:t>12</a:t>
            </a:fld>
            <a:endParaRPr lang="en-US"/>
          </a:p>
        </p:txBody>
      </p:sp>
    </p:spTree>
    <p:extLst>
      <p:ext uri="{BB962C8B-B14F-4D97-AF65-F5344CB8AC3E}">
        <p14:creationId xmlns:p14="http://schemas.microsoft.com/office/powerpoint/2010/main" val="18339086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regression, the framework performs better on the original data across all three levels of precision. The framework achieves 77% combined precision on the original data and 52% for standardised ones at threshold 0.8.</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threshold simply states how close to the true model performance to the proxy model’s performance.   So in our case, 77% of the time the proxy model will give as good results as the true model with a maximum difference of 20%. </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Analysis of the combined precision results per kernel shows that the linear kernel is better suited for the original data, while the opposite is true for standardised data even though this difference is not large.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a:t>
            </a:r>
            <a:r>
              <a:rPr lang="en-GB" dirty="0" err="1"/>
              <a:t>rbf</a:t>
            </a:r>
            <a:r>
              <a:rPr lang="en-GB" dirty="0"/>
              <a:t> kernel models have higher performance on their native datasets compared to linear ones, but nevertheless have higher discrepancy. On average linear models provide better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13</a:t>
            </a:fld>
            <a:endParaRPr lang="en-US"/>
          </a:p>
        </p:txBody>
      </p:sp>
    </p:spTree>
    <p:extLst>
      <p:ext uri="{BB962C8B-B14F-4D97-AF65-F5344CB8AC3E}">
        <p14:creationId xmlns:p14="http://schemas.microsoft.com/office/powerpoint/2010/main" val="27869188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MMD precision is perfect across configurations.</a:t>
            </a:r>
          </a:p>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14</a:t>
            </a:fld>
            <a:endParaRPr lang="en-US"/>
          </a:p>
        </p:txBody>
      </p:sp>
    </p:spTree>
    <p:extLst>
      <p:ext uri="{BB962C8B-B14F-4D97-AF65-F5344CB8AC3E}">
        <p14:creationId xmlns:p14="http://schemas.microsoft.com/office/powerpoint/2010/main" val="20833789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16</a:t>
            </a:fld>
            <a:endParaRPr lang="en-US"/>
          </a:p>
        </p:txBody>
      </p:sp>
    </p:spTree>
    <p:extLst>
      <p:ext uri="{BB962C8B-B14F-4D97-AF65-F5344CB8AC3E}">
        <p14:creationId xmlns:p14="http://schemas.microsoft.com/office/powerpoint/2010/main" val="27715140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17</a:t>
            </a:fld>
            <a:endParaRPr lang="en-US"/>
          </a:p>
        </p:txBody>
      </p:sp>
    </p:spTree>
    <p:extLst>
      <p:ext uri="{BB962C8B-B14F-4D97-AF65-F5344CB8AC3E}">
        <p14:creationId xmlns:p14="http://schemas.microsoft.com/office/powerpoint/2010/main" val="26852860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Results are preliminary.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Our framework considers only one domain model per problem type and a limited data configuration.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Also the framework, does not preserve user privacy and only considers one outlier detection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As we’ve talked about before, the decision making algorithm we’ve proposed maximises reusability so in </a:t>
            </a:r>
            <a:r>
              <a:rPr lang="en-GB"/>
              <a:t>the future…</a:t>
            </a:r>
            <a:endParaRPr lang="en-GB" dirty="0"/>
          </a:p>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18</a:t>
            </a:fld>
            <a:endParaRPr lang="en-US"/>
          </a:p>
        </p:txBody>
      </p:sp>
    </p:spTree>
    <p:extLst>
      <p:ext uri="{BB962C8B-B14F-4D97-AF65-F5344CB8AC3E}">
        <p14:creationId xmlns:p14="http://schemas.microsoft.com/office/powerpoint/2010/main" val="25052394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A02F00-C535-204F-B4B5-528FB2DC4FE2}" type="slidenum">
              <a:rPr lang="en-US" smtClean="0"/>
              <a:t>19</a:t>
            </a:fld>
            <a:endParaRPr lang="en-US"/>
          </a:p>
        </p:txBody>
      </p:sp>
    </p:spTree>
    <p:extLst>
      <p:ext uri="{BB962C8B-B14F-4D97-AF65-F5344CB8AC3E}">
        <p14:creationId xmlns:p14="http://schemas.microsoft.com/office/powerpoint/2010/main" val="715961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 we will provide some context. </a:t>
            </a:r>
          </a:p>
          <a:p>
            <a:endParaRPr lang="en-US" dirty="0"/>
          </a:p>
          <a:p>
            <a:r>
              <a:rPr lang="en-US" dirty="0"/>
              <a:t>What is edge computing and why do we need to reuse models in that context? Why is it a problem if we don’t. </a:t>
            </a:r>
          </a:p>
          <a:p>
            <a:endParaRPr lang="en-GB" dirty="0"/>
          </a:p>
          <a:p>
            <a:r>
              <a:rPr lang="en-GB" dirty="0"/>
              <a:t>In general, why would a model reuse framework be useful.</a:t>
            </a:r>
          </a:p>
          <a:p>
            <a:endParaRPr lang="en-GB" dirty="0"/>
          </a:p>
          <a:p>
            <a:r>
              <a:rPr lang="en-GB" dirty="0"/>
              <a:t>Then we will present our solution and how we’ve tested it in terms of the experimental setup.</a:t>
            </a:r>
          </a:p>
          <a:p>
            <a:endParaRPr lang="en-GB" dirty="0"/>
          </a:p>
          <a:p>
            <a:r>
              <a:rPr lang="en-GB" dirty="0"/>
              <a:t>What were our results and what are some conclusions we can draw based on them</a:t>
            </a:r>
          </a:p>
          <a:p>
            <a:endParaRPr lang="en-GB" dirty="0"/>
          </a:p>
          <a:p>
            <a:r>
              <a:rPr lang="en-GB" dirty="0"/>
              <a:t>Lastly, we will discuss some of the limitations of the research and provide guidance on the future work.</a:t>
            </a:r>
          </a:p>
        </p:txBody>
      </p:sp>
      <p:sp>
        <p:nvSpPr>
          <p:cNvPr id="4" name="Slide Number Placeholder 3"/>
          <p:cNvSpPr>
            <a:spLocks noGrp="1"/>
          </p:cNvSpPr>
          <p:nvPr>
            <p:ph type="sldNum" sz="quarter" idx="5"/>
          </p:nvPr>
        </p:nvSpPr>
        <p:spPr/>
        <p:txBody>
          <a:bodyPr/>
          <a:lstStyle/>
          <a:p>
            <a:fld id="{34A02F00-C535-204F-B4B5-528FB2DC4FE2}" type="slidenum">
              <a:rPr lang="en-US" smtClean="0"/>
              <a:t>2</a:t>
            </a:fld>
            <a:endParaRPr lang="en-US"/>
          </a:p>
        </p:txBody>
      </p:sp>
    </p:spTree>
    <p:extLst>
      <p:ext uri="{BB962C8B-B14F-4D97-AF65-F5344CB8AC3E}">
        <p14:creationId xmlns:p14="http://schemas.microsoft.com/office/powerpoint/2010/main" val="2155299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combination of the rapid expansion of the Internet of Things (IoT) and the success of cloud computing services have contributed to the emergence of a new computing paradigm, edge computing. </a:t>
            </a:r>
          </a:p>
          <a:p>
            <a:endParaRPr lang="en-US" dirty="0"/>
          </a:p>
          <a:p>
            <a:pPr marL="0" indent="0">
              <a:buNone/>
            </a:pPr>
            <a:r>
              <a:rPr lang="en-US" dirty="0"/>
              <a:t>The paradigm essentially calls for processing data at the edge of the network because </a:t>
            </a:r>
            <a:r>
              <a:rPr lang="en-US" sz="1200" dirty="0"/>
              <a:t>data are being increasingly produced at the edge of the network making these nodes both data producers and consumers. </a:t>
            </a:r>
          </a:p>
          <a:p>
            <a:pPr marL="0" indent="0">
              <a:buNone/>
            </a:pPr>
            <a:endParaRPr lang="en-US" sz="1200" dirty="0"/>
          </a:p>
          <a:p>
            <a:pPr marL="0" indent="0">
              <a:buNone/>
            </a:pPr>
            <a:r>
              <a:rPr lang="en-US" sz="1200" dirty="0"/>
              <a:t>So it’s just more efficient to process the data at the edge of the network as well. </a:t>
            </a:r>
          </a:p>
          <a:p>
            <a:pPr marL="0" indent="0">
              <a:buNone/>
            </a:pPr>
            <a:endParaRPr lang="en-US" sz="1200" dirty="0"/>
          </a:p>
          <a:p>
            <a:pPr marL="0" indent="0">
              <a:buNone/>
            </a:pPr>
            <a:r>
              <a:rPr lang="en-US" sz="1200" dirty="0"/>
              <a:t>The efficiency of the paradigm makes it attractive so it’s been applied in a wide variety of contexts including smart homes and cities. </a:t>
            </a:r>
          </a:p>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3</a:t>
            </a:fld>
            <a:endParaRPr lang="en-US"/>
          </a:p>
        </p:txBody>
      </p:sp>
    </p:spTree>
    <p:extLst>
      <p:ext uri="{BB962C8B-B14F-4D97-AF65-F5344CB8AC3E}">
        <p14:creationId xmlns:p14="http://schemas.microsoft.com/office/powerpoint/2010/main" val="11631267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Adoption of edge computing grows -&gt; nodes record more data -&gt; how to analyze information?</a:t>
            </a:r>
            <a:endParaRPr lang="en-GB" dirty="0"/>
          </a:p>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4</a:t>
            </a:fld>
            <a:endParaRPr lang="en-US"/>
          </a:p>
        </p:txBody>
      </p:sp>
    </p:spTree>
    <p:extLst>
      <p:ext uri="{BB962C8B-B14F-4D97-AF65-F5344CB8AC3E}">
        <p14:creationId xmlns:p14="http://schemas.microsoft.com/office/powerpoint/2010/main" val="3181135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using ML methods comes with it's own set of challenges including increased amounts of… </a:t>
            </a:r>
            <a:endParaRPr lang="en-GB" dirty="0"/>
          </a:p>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5</a:t>
            </a:fld>
            <a:endParaRPr lang="en-US"/>
          </a:p>
        </p:txBody>
      </p:sp>
    </p:spTree>
    <p:extLst>
      <p:ext uri="{BB962C8B-B14F-4D97-AF65-F5344CB8AC3E}">
        <p14:creationId xmlns:p14="http://schemas.microsoft.com/office/powerpoint/2010/main" val="404238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ways to reduce the burden on the network overall, is to reduce the amount of models needed to be trained in the first place by reusing existing models.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form of compute reuse and this is the basis of our framework.</a:t>
            </a:r>
            <a:endParaRPr lang="en-US" sz="1200" dirty="0"/>
          </a:p>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6</a:t>
            </a:fld>
            <a:endParaRPr lang="en-US"/>
          </a:p>
        </p:txBody>
      </p:sp>
    </p:spTree>
    <p:extLst>
      <p:ext uri="{BB962C8B-B14F-4D97-AF65-F5344CB8AC3E}">
        <p14:creationId xmlns:p14="http://schemas.microsoft.com/office/powerpoint/2010/main" val="8100516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Given a number of nodes and their corresponding datasets we want to decide for which nodes to train a distinct model and for which to reuse one. </a:t>
            </a:r>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7</a:t>
            </a:fld>
            <a:endParaRPr lang="en-US"/>
          </a:p>
        </p:txBody>
      </p:sp>
    </p:spTree>
    <p:extLst>
      <p:ext uri="{BB962C8B-B14F-4D97-AF65-F5344CB8AC3E}">
        <p14:creationId xmlns:p14="http://schemas.microsoft.com/office/powerpoint/2010/main" val="3219426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order to do that we need to determine which </a:t>
            </a:r>
            <a:r>
              <a:rPr lang="en-US" dirty="0"/>
              <a:t>of these datasets are similar and the direction of reusability per pair.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dirty="0"/>
              <a:t>Once we’ve done that we need to unify this information at the network level that is why we’ve proposed a reusability maximizing decision making algorithm.</a:t>
            </a:r>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 reusability maximizing algorithm means that we want to maximize the number of nodes for which we don’t train models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8</a:t>
            </a:fld>
            <a:endParaRPr lang="en-US"/>
          </a:p>
        </p:txBody>
      </p:sp>
    </p:spTree>
    <p:extLst>
      <p:ext uri="{BB962C8B-B14F-4D97-AF65-F5344CB8AC3E}">
        <p14:creationId xmlns:p14="http://schemas.microsoft.com/office/powerpoint/2010/main" val="41772346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starting off with the pair similarity detector, our detector is based on the Maximum Mean Discrepancy MMD for short.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MMD is a statistic that </a:t>
            </a:r>
            <a:r>
              <a:rPr lang="en-GB" dirty="0"/>
              <a:t>quantifies the mean discrepancy of two data distributions in a kernel space in order to determine if two samples are drawn from different distributions.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Our detector compares MMD value of the pair against a threshold we’ve dubbed the Average Similarity MMD (ASMMD) to distinguish between similar and non-similar pairs.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GB" dirty="0"/>
          </a:p>
        </p:txBody>
      </p:sp>
      <p:sp>
        <p:nvSpPr>
          <p:cNvPr id="4" name="Slide Number Placeholder 3"/>
          <p:cNvSpPr>
            <a:spLocks noGrp="1"/>
          </p:cNvSpPr>
          <p:nvPr>
            <p:ph type="sldNum" sz="quarter" idx="5"/>
          </p:nvPr>
        </p:nvSpPr>
        <p:spPr/>
        <p:txBody>
          <a:bodyPr/>
          <a:lstStyle/>
          <a:p>
            <a:fld id="{34A02F00-C535-204F-B4B5-528FB2DC4FE2}" type="slidenum">
              <a:rPr lang="en-US" smtClean="0"/>
              <a:t>9</a:t>
            </a:fld>
            <a:endParaRPr lang="en-US"/>
          </a:p>
        </p:txBody>
      </p:sp>
    </p:spTree>
    <p:extLst>
      <p:ext uri="{BB962C8B-B14F-4D97-AF65-F5344CB8AC3E}">
        <p14:creationId xmlns:p14="http://schemas.microsoft.com/office/powerpoint/2010/main" val="26712530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able of Contents Blue">
    <p:bg>
      <p:bgPr>
        <a:solidFill>
          <a:srgbClr val="003560">
            <a:alpha val="50000"/>
          </a:srgbClr>
        </a:solidFill>
        <a:effectLst/>
      </p:bgPr>
    </p:bg>
    <p:spTree>
      <p:nvGrpSpPr>
        <p:cNvPr id="1" name=""/>
        <p:cNvGrpSpPr/>
        <p:nvPr/>
      </p:nvGrpSpPr>
      <p:grpSpPr>
        <a:xfrm>
          <a:off x="0" y="0"/>
          <a:ext cx="0" cy="0"/>
          <a:chOff x="0" y="0"/>
          <a:chExt cx="0" cy="0"/>
        </a:xfrm>
      </p:grpSpPr>
      <p:sp>
        <p:nvSpPr>
          <p:cNvPr id="6" name="Rectangle 5"/>
          <p:cNvSpPr/>
          <p:nvPr userDrawn="1"/>
        </p:nvSpPr>
        <p:spPr bwMode="auto">
          <a:xfrm>
            <a:off x="564874" y="1203599"/>
            <a:ext cx="3719094" cy="3715612"/>
          </a:xfrm>
          <a:prstGeom prst="rect">
            <a:avLst/>
          </a:prstGeom>
          <a:solidFill>
            <a:schemeClr val="bg1">
              <a:alpha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4" name="Title 1"/>
          <p:cNvSpPr>
            <a:spLocks noGrp="1"/>
          </p:cNvSpPr>
          <p:nvPr>
            <p:ph type="title" hasCustomPrompt="1"/>
          </p:nvPr>
        </p:nvSpPr>
        <p:spPr>
          <a:xfrm>
            <a:off x="539551" y="1203599"/>
            <a:ext cx="3744417" cy="504055"/>
          </a:xfrm>
          <a:prstGeom prst="rect">
            <a:avLst/>
          </a:prstGeom>
        </p:spPr>
        <p:txBody>
          <a:bodyPr/>
          <a:lstStyle>
            <a:lvl1pPr>
              <a:defRPr>
                <a:solidFill>
                  <a:srgbClr val="003560"/>
                </a:solidFill>
                <a:latin typeface="Arial" charset="0"/>
                <a:ea typeface="Arial" charset="0"/>
                <a:cs typeface="Arial" charset="0"/>
              </a:defRPr>
            </a:lvl1pPr>
          </a:lstStyle>
          <a:p>
            <a:r>
              <a:rPr lang="en-US" sz="2400" dirty="0"/>
              <a:t>Title here</a:t>
            </a:r>
          </a:p>
        </p:txBody>
      </p:sp>
      <p:sp>
        <p:nvSpPr>
          <p:cNvPr id="5" name="Content Placeholder 2"/>
          <p:cNvSpPr>
            <a:spLocks noGrp="1"/>
          </p:cNvSpPr>
          <p:nvPr>
            <p:ph idx="1" hasCustomPrompt="1"/>
          </p:nvPr>
        </p:nvSpPr>
        <p:spPr>
          <a:xfrm>
            <a:off x="539551" y="1851671"/>
            <a:ext cx="3744417" cy="3096343"/>
          </a:xfrm>
          <a:prstGeom prst="rect">
            <a:avLst/>
          </a:prstGeom>
        </p:spPr>
        <p:txBody>
          <a:bodyPr/>
          <a:lstStyle>
            <a:lvl1pPr>
              <a:defRPr sz="1600">
                <a:solidFill>
                  <a:srgbClr val="003560"/>
                </a:solidFill>
                <a:latin typeface="Arial" charset="0"/>
                <a:ea typeface="Arial" charset="0"/>
                <a:cs typeface="Arial" charset="0"/>
              </a:defRPr>
            </a:lvl1pPr>
          </a:lstStyle>
          <a:p>
            <a:r>
              <a:rPr lang="en-US" sz="1400" dirty="0"/>
              <a:t>Body text</a:t>
            </a:r>
          </a:p>
        </p:txBody>
      </p:sp>
      <p:pic>
        <p:nvPicPr>
          <p:cNvPr id="7" name="Picture 6">
            <a:extLst>
              <a:ext uri="{FF2B5EF4-FFF2-40B4-BE49-F238E27FC236}">
                <a16:creationId xmlns:a16="http://schemas.microsoft.com/office/drawing/2014/main" id="{2FC36FD7-0ACB-4F36-B607-464B33CE9E9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1352550"/>
          </a:xfrm>
          <a:prstGeom prst="rect">
            <a:avLst/>
          </a:prstGeom>
        </p:spPr>
      </p:pic>
      <p:pic>
        <p:nvPicPr>
          <p:cNvPr id="8" name="Picture 2" descr="logo">
            <a:extLst>
              <a:ext uri="{FF2B5EF4-FFF2-40B4-BE49-F238E27FC236}">
                <a16:creationId xmlns:a16="http://schemas.microsoft.com/office/drawing/2014/main" id="{579F23D8-90A3-41A5-8E1D-1F2AF4408E5B}"/>
              </a:ext>
            </a:extLst>
          </p:cNvPr>
          <p:cNvPicPr>
            <a:picLocks noChangeAspect="1" noChangeArrowheads="1"/>
          </p:cNvPicPr>
          <p:nvPr userDrawn="1"/>
        </p:nvPicPr>
        <p:blipFill>
          <a:blip r:embed="rId3">
            <a:extLst>
              <a:ext uri="{BEBA8EAE-BF5A-486C-A8C5-ECC9F3942E4B}">
                <a14:imgProps xmlns:a14="http://schemas.microsoft.com/office/drawing/2010/main">
                  <a14:imgLayer r:embed="rId4">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6789193" y="236083"/>
            <a:ext cx="519111" cy="46345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528BD840-09DA-4B28-BADC-4806AB3F2EDA}"/>
              </a:ext>
            </a:extLst>
          </p:cNvPr>
          <p:cNvSpPr txBox="1"/>
          <p:nvPr userDrawn="1"/>
        </p:nvSpPr>
        <p:spPr>
          <a:xfrm>
            <a:off x="7249909" y="123478"/>
            <a:ext cx="1691489" cy="623248"/>
          </a:xfrm>
          <a:prstGeom prst="rect">
            <a:avLst/>
          </a:prstGeom>
          <a:noFill/>
        </p:spPr>
        <p:txBody>
          <a:bodyPr wrap="none" rtlCol="0">
            <a:spAutoFit/>
          </a:bodyPr>
          <a:lstStyle/>
          <a:p>
            <a:pPr algn="just">
              <a:lnSpc>
                <a:spcPct val="150000"/>
              </a:lnSpc>
            </a:pPr>
            <a:r>
              <a:rPr lang="en-GB" sz="900" dirty="0"/>
              <a:t>School </a:t>
            </a:r>
            <a:r>
              <a:rPr lang="en-GB" sz="900" i="1" dirty="0">
                <a:latin typeface="Times New Roman" panose="02020603050405020304" pitchFamily="18" charset="0"/>
                <a:cs typeface="Times New Roman" panose="02020603050405020304" pitchFamily="18" charset="0"/>
              </a:rPr>
              <a:t>of</a:t>
            </a:r>
            <a:r>
              <a:rPr lang="en-GB" sz="900" dirty="0"/>
              <a:t> Computing Science</a:t>
            </a:r>
            <a:endParaRPr lang="en-GB" sz="900" b="1" dirty="0"/>
          </a:p>
          <a:p>
            <a:pPr algn="just"/>
            <a:r>
              <a:rPr lang="en-GB" sz="1000" dirty="0"/>
              <a:t>Essence: Pervasive &amp; </a:t>
            </a:r>
          </a:p>
          <a:p>
            <a:pPr algn="just"/>
            <a:r>
              <a:rPr lang="en-GB" sz="1000" dirty="0"/>
              <a:t>Distributed Computing</a:t>
            </a:r>
          </a:p>
        </p:txBody>
      </p:sp>
    </p:spTree>
    <p:extLst>
      <p:ext uri="{BB962C8B-B14F-4D97-AF65-F5344CB8AC3E}">
        <p14:creationId xmlns:p14="http://schemas.microsoft.com/office/powerpoint/2010/main" val="1554465204"/>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able of Contents White">
    <p:spTree>
      <p:nvGrpSpPr>
        <p:cNvPr id="1" name=""/>
        <p:cNvGrpSpPr/>
        <p:nvPr/>
      </p:nvGrpSpPr>
      <p:grpSpPr>
        <a:xfrm>
          <a:off x="0" y="0"/>
          <a:ext cx="0" cy="0"/>
          <a:chOff x="0" y="0"/>
          <a:chExt cx="0" cy="0"/>
        </a:xfrm>
      </p:grpSpPr>
      <p:sp>
        <p:nvSpPr>
          <p:cNvPr id="6" name="Rectangle 5"/>
          <p:cNvSpPr/>
          <p:nvPr userDrawn="1"/>
        </p:nvSpPr>
        <p:spPr bwMode="auto">
          <a:xfrm>
            <a:off x="564874" y="1203599"/>
            <a:ext cx="3719094" cy="3715612"/>
          </a:xfrm>
          <a:prstGeom prst="rect">
            <a:avLst/>
          </a:prstGeom>
          <a:solidFill>
            <a:schemeClr val="bg1">
              <a:alpha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4" name="Title 1"/>
          <p:cNvSpPr>
            <a:spLocks noGrp="1"/>
          </p:cNvSpPr>
          <p:nvPr>
            <p:ph type="title" hasCustomPrompt="1"/>
          </p:nvPr>
        </p:nvSpPr>
        <p:spPr>
          <a:xfrm>
            <a:off x="539551" y="1203599"/>
            <a:ext cx="3744417" cy="504055"/>
          </a:xfrm>
          <a:prstGeom prst="rect">
            <a:avLst/>
          </a:prstGeom>
        </p:spPr>
        <p:txBody>
          <a:bodyPr/>
          <a:lstStyle>
            <a:lvl1pPr>
              <a:defRPr>
                <a:solidFill>
                  <a:srgbClr val="003560"/>
                </a:solidFill>
                <a:latin typeface="Arial" charset="0"/>
                <a:ea typeface="Arial" charset="0"/>
                <a:cs typeface="Arial" charset="0"/>
              </a:defRPr>
            </a:lvl1pPr>
          </a:lstStyle>
          <a:p>
            <a:r>
              <a:rPr lang="en-US" sz="2400" dirty="0"/>
              <a:t>Title here</a:t>
            </a:r>
          </a:p>
        </p:txBody>
      </p:sp>
      <p:sp>
        <p:nvSpPr>
          <p:cNvPr id="5" name="Content Placeholder 2"/>
          <p:cNvSpPr>
            <a:spLocks noGrp="1"/>
          </p:cNvSpPr>
          <p:nvPr>
            <p:ph idx="1" hasCustomPrompt="1"/>
          </p:nvPr>
        </p:nvSpPr>
        <p:spPr>
          <a:xfrm>
            <a:off x="539551" y="1851671"/>
            <a:ext cx="3744417" cy="3096343"/>
          </a:xfrm>
          <a:prstGeom prst="rect">
            <a:avLst/>
          </a:prstGeom>
        </p:spPr>
        <p:txBody>
          <a:bodyPr/>
          <a:lstStyle>
            <a:lvl1pPr>
              <a:defRPr sz="1600">
                <a:solidFill>
                  <a:srgbClr val="003560"/>
                </a:solidFill>
                <a:latin typeface="Arial" charset="0"/>
                <a:ea typeface="Arial" charset="0"/>
                <a:cs typeface="Arial" charset="0"/>
              </a:defRPr>
            </a:lvl1pPr>
          </a:lstStyle>
          <a:p>
            <a:r>
              <a:rPr lang="en-US" sz="1400" dirty="0"/>
              <a:t>Body text</a:t>
            </a:r>
          </a:p>
        </p:txBody>
      </p:sp>
      <p:pic>
        <p:nvPicPr>
          <p:cNvPr id="7" name="Picture 6">
            <a:extLst>
              <a:ext uri="{FF2B5EF4-FFF2-40B4-BE49-F238E27FC236}">
                <a16:creationId xmlns:a16="http://schemas.microsoft.com/office/drawing/2014/main" id="{2FC36FD7-0ACB-4F36-B607-464B33CE9E9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1352550"/>
          </a:xfrm>
          <a:prstGeom prst="rect">
            <a:avLst/>
          </a:prstGeom>
        </p:spPr>
      </p:pic>
      <p:pic>
        <p:nvPicPr>
          <p:cNvPr id="8" name="Picture 2" descr="logo">
            <a:extLst>
              <a:ext uri="{FF2B5EF4-FFF2-40B4-BE49-F238E27FC236}">
                <a16:creationId xmlns:a16="http://schemas.microsoft.com/office/drawing/2014/main" id="{579F23D8-90A3-41A5-8E1D-1F2AF4408E5B}"/>
              </a:ext>
            </a:extLst>
          </p:cNvPr>
          <p:cNvPicPr>
            <a:picLocks noChangeAspect="1" noChangeArrowheads="1"/>
          </p:cNvPicPr>
          <p:nvPr userDrawn="1"/>
        </p:nvPicPr>
        <p:blipFill>
          <a:blip r:embed="rId3">
            <a:extLst>
              <a:ext uri="{BEBA8EAE-BF5A-486C-A8C5-ECC9F3942E4B}">
                <a14:imgProps xmlns:a14="http://schemas.microsoft.com/office/drawing/2010/main">
                  <a14:imgLayer r:embed="rId4">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6789193" y="236083"/>
            <a:ext cx="519111" cy="46345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528BD840-09DA-4B28-BADC-4806AB3F2EDA}"/>
              </a:ext>
            </a:extLst>
          </p:cNvPr>
          <p:cNvSpPr txBox="1"/>
          <p:nvPr userDrawn="1"/>
        </p:nvSpPr>
        <p:spPr>
          <a:xfrm>
            <a:off x="7249909" y="123478"/>
            <a:ext cx="1691489" cy="623248"/>
          </a:xfrm>
          <a:prstGeom prst="rect">
            <a:avLst/>
          </a:prstGeom>
          <a:noFill/>
        </p:spPr>
        <p:txBody>
          <a:bodyPr wrap="none" rtlCol="0">
            <a:spAutoFit/>
          </a:bodyPr>
          <a:lstStyle/>
          <a:p>
            <a:pPr algn="just">
              <a:lnSpc>
                <a:spcPct val="150000"/>
              </a:lnSpc>
            </a:pPr>
            <a:r>
              <a:rPr lang="en-GB" sz="900" dirty="0"/>
              <a:t>School </a:t>
            </a:r>
            <a:r>
              <a:rPr lang="en-GB" sz="900" i="1" dirty="0">
                <a:latin typeface="Times New Roman" panose="02020603050405020304" pitchFamily="18" charset="0"/>
                <a:cs typeface="Times New Roman" panose="02020603050405020304" pitchFamily="18" charset="0"/>
              </a:rPr>
              <a:t>of</a:t>
            </a:r>
            <a:r>
              <a:rPr lang="en-GB" sz="900" dirty="0"/>
              <a:t> Computing Science</a:t>
            </a:r>
            <a:endParaRPr lang="en-GB" sz="900" b="1" dirty="0"/>
          </a:p>
          <a:p>
            <a:pPr algn="just"/>
            <a:r>
              <a:rPr lang="en-GB" sz="1000" dirty="0"/>
              <a:t>Essence: Pervasive &amp; </a:t>
            </a:r>
          </a:p>
          <a:p>
            <a:pPr algn="just"/>
            <a:r>
              <a:rPr lang="en-GB" sz="1000" dirty="0"/>
              <a:t>Distributed Computing</a:t>
            </a:r>
          </a:p>
        </p:txBody>
      </p:sp>
    </p:spTree>
    <p:extLst>
      <p:ext uri="{BB962C8B-B14F-4D97-AF65-F5344CB8AC3E}">
        <p14:creationId xmlns:p14="http://schemas.microsoft.com/office/powerpoint/2010/main" val="1174781526"/>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ide Title Blue">
    <p:bg>
      <p:bgPr>
        <a:solidFill>
          <a:srgbClr val="003560">
            <a:alpha val="50000"/>
          </a:srgbClr>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341784" y="2193708"/>
            <a:ext cx="3744417" cy="1116124"/>
          </a:xfrm>
          <a:prstGeom prst="rect">
            <a:avLst/>
          </a:prstGeom>
        </p:spPr>
        <p:txBody>
          <a:bodyPr/>
          <a:lstStyle>
            <a:lvl1pPr>
              <a:defRPr sz="3200">
                <a:solidFill>
                  <a:srgbClr val="003560"/>
                </a:solidFill>
                <a:latin typeface="Arial" charset="0"/>
                <a:ea typeface="Arial" charset="0"/>
                <a:cs typeface="Arial" charset="0"/>
              </a:defRPr>
            </a:lvl1pPr>
          </a:lstStyle>
          <a:p>
            <a:r>
              <a:rPr lang="en-US" sz="2400" dirty="0"/>
              <a:t>Title here</a:t>
            </a:r>
          </a:p>
        </p:txBody>
      </p:sp>
      <p:sp>
        <p:nvSpPr>
          <p:cNvPr id="5" name="Content Placeholder 2"/>
          <p:cNvSpPr>
            <a:spLocks noGrp="1"/>
          </p:cNvSpPr>
          <p:nvPr>
            <p:ph idx="1" hasCustomPrompt="1"/>
          </p:nvPr>
        </p:nvSpPr>
        <p:spPr>
          <a:xfrm>
            <a:off x="4427984" y="1203599"/>
            <a:ext cx="4233417" cy="3096343"/>
          </a:xfrm>
          <a:prstGeom prst="rect">
            <a:avLst/>
          </a:prstGeom>
        </p:spPr>
        <p:txBody>
          <a:bodyPr/>
          <a:lstStyle>
            <a:lvl1pPr>
              <a:defRPr sz="1600">
                <a:solidFill>
                  <a:srgbClr val="003560"/>
                </a:solidFill>
                <a:latin typeface="Arial" charset="0"/>
                <a:ea typeface="Arial" charset="0"/>
                <a:cs typeface="Arial" charset="0"/>
              </a:defRPr>
            </a:lvl1pPr>
          </a:lstStyle>
          <a:p>
            <a:r>
              <a:rPr lang="en-US" sz="1400" dirty="0"/>
              <a:t>Body text</a:t>
            </a:r>
          </a:p>
        </p:txBody>
      </p:sp>
      <p:pic>
        <p:nvPicPr>
          <p:cNvPr id="6" name="Picture 5">
            <a:extLst>
              <a:ext uri="{FF2B5EF4-FFF2-40B4-BE49-F238E27FC236}">
                <a16:creationId xmlns:a16="http://schemas.microsoft.com/office/drawing/2014/main" id="{DF64835C-20EE-4D59-BDEE-F5C295C1B19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1352550"/>
          </a:xfrm>
          <a:prstGeom prst="rect">
            <a:avLst/>
          </a:prstGeom>
        </p:spPr>
      </p:pic>
      <p:pic>
        <p:nvPicPr>
          <p:cNvPr id="7" name="Picture 2" descr="logo">
            <a:extLst>
              <a:ext uri="{FF2B5EF4-FFF2-40B4-BE49-F238E27FC236}">
                <a16:creationId xmlns:a16="http://schemas.microsoft.com/office/drawing/2014/main" id="{03D96644-4AE1-49CF-BF0F-9488281BFD6E}"/>
              </a:ext>
            </a:extLst>
          </p:cNvPr>
          <p:cNvPicPr>
            <a:picLocks noChangeAspect="1" noChangeArrowheads="1"/>
          </p:cNvPicPr>
          <p:nvPr userDrawn="1"/>
        </p:nvPicPr>
        <p:blipFill>
          <a:blip r:embed="rId3">
            <a:extLst>
              <a:ext uri="{BEBA8EAE-BF5A-486C-A8C5-ECC9F3942E4B}">
                <a14:imgProps xmlns:a14="http://schemas.microsoft.com/office/drawing/2010/main">
                  <a14:imgLayer r:embed="rId4">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6789193" y="236083"/>
            <a:ext cx="519111" cy="46345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58D523A-C014-4F35-951F-99D8D613FFC4}"/>
              </a:ext>
            </a:extLst>
          </p:cNvPr>
          <p:cNvSpPr txBox="1"/>
          <p:nvPr userDrawn="1"/>
        </p:nvSpPr>
        <p:spPr>
          <a:xfrm>
            <a:off x="7249909" y="123478"/>
            <a:ext cx="1691489" cy="623248"/>
          </a:xfrm>
          <a:prstGeom prst="rect">
            <a:avLst/>
          </a:prstGeom>
          <a:noFill/>
        </p:spPr>
        <p:txBody>
          <a:bodyPr wrap="none" rtlCol="0">
            <a:spAutoFit/>
          </a:bodyPr>
          <a:lstStyle/>
          <a:p>
            <a:pPr algn="just">
              <a:lnSpc>
                <a:spcPct val="150000"/>
              </a:lnSpc>
            </a:pPr>
            <a:r>
              <a:rPr lang="en-GB" sz="900" dirty="0"/>
              <a:t>School </a:t>
            </a:r>
            <a:r>
              <a:rPr lang="en-GB" sz="900" i="1" dirty="0">
                <a:latin typeface="Times New Roman" panose="02020603050405020304" pitchFamily="18" charset="0"/>
                <a:cs typeface="Times New Roman" panose="02020603050405020304" pitchFamily="18" charset="0"/>
              </a:rPr>
              <a:t>of</a:t>
            </a:r>
            <a:r>
              <a:rPr lang="en-GB" sz="900" dirty="0"/>
              <a:t> Computing Science</a:t>
            </a:r>
            <a:endParaRPr lang="en-GB" sz="900" b="1" dirty="0"/>
          </a:p>
          <a:p>
            <a:pPr algn="just"/>
            <a:r>
              <a:rPr lang="en-GB" sz="1000" dirty="0"/>
              <a:t>Essence: Pervasive &amp; </a:t>
            </a:r>
          </a:p>
          <a:p>
            <a:pPr algn="just"/>
            <a:r>
              <a:rPr lang="en-GB" sz="1000" dirty="0"/>
              <a:t>Distributed Computing</a:t>
            </a:r>
          </a:p>
        </p:txBody>
      </p:sp>
    </p:spTree>
    <p:extLst>
      <p:ext uri="{BB962C8B-B14F-4D97-AF65-F5344CB8AC3E}">
        <p14:creationId xmlns:p14="http://schemas.microsoft.com/office/powerpoint/2010/main" val="1530670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ide Title White">
    <p:bg>
      <p:bgRef idx="1001">
        <a:schemeClr val="bg1"/>
      </p:bgRef>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341784" y="2193708"/>
            <a:ext cx="3744417" cy="1116124"/>
          </a:xfrm>
          <a:prstGeom prst="rect">
            <a:avLst/>
          </a:prstGeom>
        </p:spPr>
        <p:txBody>
          <a:bodyPr/>
          <a:lstStyle>
            <a:lvl1pPr>
              <a:defRPr sz="3200">
                <a:solidFill>
                  <a:srgbClr val="003560"/>
                </a:solidFill>
                <a:latin typeface="Arial" charset="0"/>
                <a:ea typeface="Arial" charset="0"/>
                <a:cs typeface="Arial" charset="0"/>
              </a:defRPr>
            </a:lvl1pPr>
          </a:lstStyle>
          <a:p>
            <a:r>
              <a:rPr lang="en-US" sz="2400" dirty="0"/>
              <a:t>Title here</a:t>
            </a:r>
          </a:p>
        </p:txBody>
      </p:sp>
      <p:sp>
        <p:nvSpPr>
          <p:cNvPr id="5" name="Content Placeholder 2"/>
          <p:cNvSpPr>
            <a:spLocks noGrp="1"/>
          </p:cNvSpPr>
          <p:nvPr>
            <p:ph idx="1" hasCustomPrompt="1"/>
          </p:nvPr>
        </p:nvSpPr>
        <p:spPr>
          <a:xfrm>
            <a:off x="4427984" y="1203599"/>
            <a:ext cx="4233417" cy="3096343"/>
          </a:xfrm>
          <a:prstGeom prst="rect">
            <a:avLst/>
          </a:prstGeom>
        </p:spPr>
        <p:txBody>
          <a:bodyPr/>
          <a:lstStyle>
            <a:lvl1pPr>
              <a:defRPr sz="1600">
                <a:solidFill>
                  <a:srgbClr val="003560"/>
                </a:solidFill>
                <a:latin typeface="Arial" charset="0"/>
                <a:ea typeface="Arial" charset="0"/>
                <a:cs typeface="Arial" charset="0"/>
              </a:defRPr>
            </a:lvl1pPr>
          </a:lstStyle>
          <a:p>
            <a:r>
              <a:rPr lang="en-US" sz="1400" dirty="0"/>
              <a:t>Body text</a:t>
            </a:r>
          </a:p>
        </p:txBody>
      </p:sp>
      <p:pic>
        <p:nvPicPr>
          <p:cNvPr id="6" name="Picture 5">
            <a:extLst>
              <a:ext uri="{FF2B5EF4-FFF2-40B4-BE49-F238E27FC236}">
                <a16:creationId xmlns:a16="http://schemas.microsoft.com/office/drawing/2014/main" id="{DF64835C-20EE-4D59-BDEE-F5C295C1B19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1352550"/>
          </a:xfrm>
          <a:prstGeom prst="rect">
            <a:avLst/>
          </a:prstGeom>
        </p:spPr>
      </p:pic>
      <p:pic>
        <p:nvPicPr>
          <p:cNvPr id="7" name="Picture 2" descr="logo">
            <a:extLst>
              <a:ext uri="{FF2B5EF4-FFF2-40B4-BE49-F238E27FC236}">
                <a16:creationId xmlns:a16="http://schemas.microsoft.com/office/drawing/2014/main" id="{03D96644-4AE1-49CF-BF0F-9488281BFD6E}"/>
              </a:ext>
            </a:extLst>
          </p:cNvPr>
          <p:cNvPicPr>
            <a:picLocks noChangeAspect="1" noChangeArrowheads="1"/>
          </p:cNvPicPr>
          <p:nvPr userDrawn="1"/>
        </p:nvPicPr>
        <p:blipFill>
          <a:blip r:embed="rId3">
            <a:extLst>
              <a:ext uri="{BEBA8EAE-BF5A-486C-A8C5-ECC9F3942E4B}">
                <a14:imgProps xmlns:a14="http://schemas.microsoft.com/office/drawing/2010/main">
                  <a14:imgLayer r:embed="rId4">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6789193" y="236083"/>
            <a:ext cx="519111" cy="46345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58D523A-C014-4F35-951F-99D8D613FFC4}"/>
              </a:ext>
            </a:extLst>
          </p:cNvPr>
          <p:cNvSpPr txBox="1"/>
          <p:nvPr userDrawn="1"/>
        </p:nvSpPr>
        <p:spPr>
          <a:xfrm>
            <a:off x="7249909" y="123478"/>
            <a:ext cx="1691489" cy="623248"/>
          </a:xfrm>
          <a:prstGeom prst="rect">
            <a:avLst/>
          </a:prstGeom>
          <a:noFill/>
        </p:spPr>
        <p:txBody>
          <a:bodyPr wrap="none" rtlCol="0">
            <a:spAutoFit/>
          </a:bodyPr>
          <a:lstStyle/>
          <a:p>
            <a:pPr algn="just">
              <a:lnSpc>
                <a:spcPct val="150000"/>
              </a:lnSpc>
            </a:pPr>
            <a:r>
              <a:rPr lang="en-GB" sz="900" dirty="0"/>
              <a:t>School </a:t>
            </a:r>
            <a:r>
              <a:rPr lang="en-GB" sz="900" i="1" dirty="0">
                <a:latin typeface="Times New Roman" panose="02020603050405020304" pitchFamily="18" charset="0"/>
                <a:cs typeface="Times New Roman" panose="02020603050405020304" pitchFamily="18" charset="0"/>
              </a:rPr>
              <a:t>of</a:t>
            </a:r>
            <a:r>
              <a:rPr lang="en-GB" sz="900" dirty="0"/>
              <a:t> Computing Science</a:t>
            </a:r>
            <a:endParaRPr lang="en-GB" sz="900" b="1" dirty="0"/>
          </a:p>
          <a:p>
            <a:pPr algn="just"/>
            <a:r>
              <a:rPr lang="en-GB" sz="1000" dirty="0"/>
              <a:t>Essence: Pervasive &amp; </a:t>
            </a:r>
          </a:p>
          <a:p>
            <a:pPr algn="just"/>
            <a:r>
              <a:rPr lang="en-GB" sz="1000" dirty="0"/>
              <a:t>Distributed Computing</a:t>
            </a:r>
          </a:p>
        </p:txBody>
      </p:sp>
    </p:spTree>
    <p:extLst>
      <p:ext uri="{BB962C8B-B14F-4D97-AF65-F5344CB8AC3E}">
        <p14:creationId xmlns:p14="http://schemas.microsoft.com/office/powerpoint/2010/main" val="1212335835"/>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2">
    <p:bg>
      <p:bgPr>
        <a:solidFill>
          <a:srgbClr val="003560">
            <a:alpha val="50000"/>
          </a:srgbClr>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539551" y="1203599"/>
            <a:ext cx="3744417" cy="504055"/>
          </a:xfrm>
          <a:prstGeom prst="rect">
            <a:avLst/>
          </a:prstGeom>
        </p:spPr>
        <p:txBody>
          <a:bodyPr/>
          <a:lstStyle>
            <a:lvl1pPr>
              <a:defRPr>
                <a:solidFill>
                  <a:srgbClr val="003560"/>
                </a:solidFill>
                <a:latin typeface="Arial" charset="0"/>
                <a:ea typeface="Arial" charset="0"/>
                <a:cs typeface="Arial" charset="0"/>
              </a:defRPr>
            </a:lvl1pPr>
          </a:lstStyle>
          <a:p>
            <a:r>
              <a:rPr lang="en-US" sz="2400" dirty="0"/>
              <a:t>Title here</a:t>
            </a:r>
          </a:p>
        </p:txBody>
      </p:sp>
      <p:sp>
        <p:nvSpPr>
          <p:cNvPr id="5" name="Content Placeholder 2"/>
          <p:cNvSpPr>
            <a:spLocks noGrp="1"/>
          </p:cNvSpPr>
          <p:nvPr>
            <p:ph idx="1" hasCustomPrompt="1"/>
          </p:nvPr>
        </p:nvSpPr>
        <p:spPr>
          <a:xfrm>
            <a:off x="539551" y="1851671"/>
            <a:ext cx="3744417" cy="3096343"/>
          </a:xfrm>
          <a:prstGeom prst="rect">
            <a:avLst/>
          </a:prstGeom>
        </p:spPr>
        <p:txBody>
          <a:bodyPr/>
          <a:lstStyle>
            <a:lvl1pPr>
              <a:defRPr sz="1600">
                <a:solidFill>
                  <a:srgbClr val="003560"/>
                </a:solidFill>
                <a:latin typeface="Arial" charset="0"/>
                <a:ea typeface="Arial" charset="0"/>
                <a:cs typeface="Arial" charset="0"/>
              </a:defRPr>
            </a:lvl1pPr>
          </a:lstStyle>
          <a:p>
            <a:r>
              <a:rPr lang="en-US" sz="1400" dirty="0"/>
              <a:t>Body text</a:t>
            </a:r>
          </a:p>
        </p:txBody>
      </p:sp>
      <p:pic>
        <p:nvPicPr>
          <p:cNvPr id="6" name="Picture 5">
            <a:extLst>
              <a:ext uri="{FF2B5EF4-FFF2-40B4-BE49-F238E27FC236}">
                <a16:creationId xmlns:a16="http://schemas.microsoft.com/office/drawing/2014/main" id="{DF64835C-20EE-4D59-BDEE-F5C295C1B19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3267"/>
            <a:ext cx="9144000" cy="1352550"/>
          </a:xfrm>
          <a:prstGeom prst="rect">
            <a:avLst/>
          </a:prstGeom>
        </p:spPr>
      </p:pic>
      <p:pic>
        <p:nvPicPr>
          <p:cNvPr id="7" name="Picture 2" descr="logo">
            <a:extLst>
              <a:ext uri="{FF2B5EF4-FFF2-40B4-BE49-F238E27FC236}">
                <a16:creationId xmlns:a16="http://schemas.microsoft.com/office/drawing/2014/main" id="{03D96644-4AE1-49CF-BF0F-9488281BFD6E}"/>
              </a:ext>
            </a:extLst>
          </p:cNvPr>
          <p:cNvPicPr>
            <a:picLocks noChangeAspect="1" noChangeArrowheads="1"/>
          </p:cNvPicPr>
          <p:nvPr userDrawn="1"/>
        </p:nvPicPr>
        <p:blipFill>
          <a:blip r:embed="rId3">
            <a:extLst>
              <a:ext uri="{BEBA8EAE-BF5A-486C-A8C5-ECC9F3942E4B}">
                <a14:imgProps xmlns:a14="http://schemas.microsoft.com/office/drawing/2010/main">
                  <a14:imgLayer r:embed="rId4">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6789193" y="236083"/>
            <a:ext cx="519111" cy="46345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58D523A-C014-4F35-951F-99D8D613FFC4}"/>
              </a:ext>
            </a:extLst>
          </p:cNvPr>
          <p:cNvSpPr txBox="1"/>
          <p:nvPr userDrawn="1"/>
        </p:nvSpPr>
        <p:spPr>
          <a:xfrm>
            <a:off x="7249909" y="123478"/>
            <a:ext cx="1691489" cy="623248"/>
          </a:xfrm>
          <a:prstGeom prst="rect">
            <a:avLst/>
          </a:prstGeom>
          <a:noFill/>
        </p:spPr>
        <p:txBody>
          <a:bodyPr wrap="none" rtlCol="0">
            <a:spAutoFit/>
          </a:bodyPr>
          <a:lstStyle/>
          <a:p>
            <a:pPr algn="just">
              <a:lnSpc>
                <a:spcPct val="150000"/>
              </a:lnSpc>
            </a:pPr>
            <a:r>
              <a:rPr lang="en-GB" sz="900" dirty="0"/>
              <a:t>School </a:t>
            </a:r>
            <a:r>
              <a:rPr lang="en-GB" sz="900" i="1" dirty="0">
                <a:latin typeface="Times New Roman" panose="02020603050405020304" pitchFamily="18" charset="0"/>
                <a:cs typeface="Times New Roman" panose="02020603050405020304" pitchFamily="18" charset="0"/>
              </a:rPr>
              <a:t>of</a:t>
            </a:r>
            <a:r>
              <a:rPr lang="en-GB" sz="900" dirty="0"/>
              <a:t> Computing Science</a:t>
            </a:r>
            <a:endParaRPr lang="en-GB" sz="900" b="1" dirty="0"/>
          </a:p>
          <a:p>
            <a:pPr algn="just"/>
            <a:r>
              <a:rPr lang="en-GB" sz="1000" dirty="0"/>
              <a:t>Essence: Pervasive &amp; </a:t>
            </a:r>
          </a:p>
          <a:p>
            <a:pPr algn="just"/>
            <a:r>
              <a:rPr lang="en-GB" sz="1000" dirty="0"/>
              <a:t>Distributed Computing</a:t>
            </a:r>
          </a:p>
        </p:txBody>
      </p:sp>
    </p:spTree>
    <p:extLst>
      <p:ext uri="{BB962C8B-B14F-4D97-AF65-F5344CB8AC3E}">
        <p14:creationId xmlns:p14="http://schemas.microsoft.com/office/powerpoint/2010/main" val="266349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Large Content White">
    <p:spTree>
      <p:nvGrpSpPr>
        <p:cNvPr id="1" name=""/>
        <p:cNvGrpSpPr/>
        <p:nvPr/>
      </p:nvGrpSpPr>
      <p:grpSpPr>
        <a:xfrm>
          <a:off x="0" y="0"/>
          <a:ext cx="0" cy="0"/>
          <a:chOff x="0" y="0"/>
          <a:chExt cx="0" cy="0"/>
        </a:xfrm>
      </p:grpSpPr>
      <p:sp>
        <p:nvSpPr>
          <p:cNvPr id="6" name="Rectangle 5"/>
          <p:cNvSpPr/>
          <p:nvPr userDrawn="1"/>
        </p:nvSpPr>
        <p:spPr bwMode="auto">
          <a:xfrm>
            <a:off x="564874" y="1203599"/>
            <a:ext cx="3719094" cy="3715612"/>
          </a:xfrm>
          <a:prstGeom prst="rect">
            <a:avLst/>
          </a:prstGeom>
          <a:solidFill>
            <a:schemeClr val="bg1">
              <a:alpha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4" name="Title 1"/>
          <p:cNvSpPr>
            <a:spLocks noGrp="1"/>
          </p:cNvSpPr>
          <p:nvPr>
            <p:ph type="title" hasCustomPrompt="1"/>
          </p:nvPr>
        </p:nvSpPr>
        <p:spPr>
          <a:xfrm>
            <a:off x="2051720" y="424247"/>
            <a:ext cx="3744417" cy="504055"/>
          </a:xfrm>
          <a:prstGeom prst="rect">
            <a:avLst/>
          </a:prstGeom>
        </p:spPr>
        <p:txBody>
          <a:bodyPr/>
          <a:lstStyle>
            <a:lvl1pPr>
              <a:defRPr>
                <a:solidFill>
                  <a:srgbClr val="003560"/>
                </a:solidFill>
                <a:latin typeface="Arial" charset="0"/>
                <a:ea typeface="Arial" charset="0"/>
                <a:cs typeface="Arial" charset="0"/>
              </a:defRPr>
            </a:lvl1pPr>
          </a:lstStyle>
          <a:p>
            <a:r>
              <a:rPr lang="en-US" sz="2400" dirty="0"/>
              <a:t>Title here</a:t>
            </a:r>
          </a:p>
        </p:txBody>
      </p:sp>
      <p:sp>
        <p:nvSpPr>
          <p:cNvPr id="5" name="Content Placeholder 2"/>
          <p:cNvSpPr>
            <a:spLocks noGrp="1"/>
          </p:cNvSpPr>
          <p:nvPr>
            <p:ph idx="1" hasCustomPrompt="1"/>
          </p:nvPr>
        </p:nvSpPr>
        <p:spPr>
          <a:xfrm>
            <a:off x="539551" y="1275607"/>
            <a:ext cx="8136905" cy="3672408"/>
          </a:xfrm>
          <a:prstGeom prst="rect">
            <a:avLst/>
          </a:prstGeom>
        </p:spPr>
        <p:txBody>
          <a:bodyPr/>
          <a:lstStyle>
            <a:lvl1pPr>
              <a:defRPr sz="1600">
                <a:solidFill>
                  <a:srgbClr val="003560"/>
                </a:solidFill>
                <a:latin typeface="Arial" charset="0"/>
                <a:ea typeface="Arial" charset="0"/>
                <a:cs typeface="Arial" charset="0"/>
              </a:defRPr>
            </a:lvl1pPr>
          </a:lstStyle>
          <a:p>
            <a:r>
              <a:rPr lang="en-US" sz="1400" dirty="0"/>
              <a:t>Body text</a:t>
            </a:r>
          </a:p>
        </p:txBody>
      </p:sp>
      <p:pic>
        <p:nvPicPr>
          <p:cNvPr id="7" name="Picture 6">
            <a:extLst>
              <a:ext uri="{FF2B5EF4-FFF2-40B4-BE49-F238E27FC236}">
                <a16:creationId xmlns:a16="http://schemas.microsoft.com/office/drawing/2014/main" id="{2FC36FD7-0ACB-4F36-B607-464B33CE9E9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1352550"/>
          </a:xfrm>
          <a:prstGeom prst="rect">
            <a:avLst/>
          </a:prstGeom>
        </p:spPr>
      </p:pic>
      <p:pic>
        <p:nvPicPr>
          <p:cNvPr id="8" name="Picture 2" descr="logo">
            <a:extLst>
              <a:ext uri="{FF2B5EF4-FFF2-40B4-BE49-F238E27FC236}">
                <a16:creationId xmlns:a16="http://schemas.microsoft.com/office/drawing/2014/main" id="{579F23D8-90A3-41A5-8E1D-1F2AF4408E5B}"/>
              </a:ext>
            </a:extLst>
          </p:cNvPr>
          <p:cNvPicPr>
            <a:picLocks noChangeAspect="1" noChangeArrowheads="1"/>
          </p:cNvPicPr>
          <p:nvPr userDrawn="1"/>
        </p:nvPicPr>
        <p:blipFill>
          <a:blip r:embed="rId3">
            <a:extLst>
              <a:ext uri="{BEBA8EAE-BF5A-486C-A8C5-ECC9F3942E4B}">
                <a14:imgProps xmlns:a14="http://schemas.microsoft.com/office/drawing/2010/main">
                  <a14:imgLayer r:embed="rId4">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6789193" y="236083"/>
            <a:ext cx="519111" cy="46345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528BD840-09DA-4B28-BADC-4806AB3F2EDA}"/>
              </a:ext>
            </a:extLst>
          </p:cNvPr>
          <p:cNvSpPr txBox="1"/>
          <p:nvPr userDrawn="1"/>
        </p:nvSpPr>
        <p:spPr>
          <a:xfrm>
            <a:off x="7249909" y="123478"/>
            <a:ext cx="1691489" cy="623248"/>
          </a:xfrm>
          <a:prstGeom prst="rect">
            <a:avLst/>
          </a:prstGeom>
          <a:noFill/>
        </p:spPr>
        <p:txBody>
          <a:bodyPr wrap="none" rtlCol="0">
            <a:spAutoFit/>
          </a:bodyPr>
          <a:lstStyle/>
          <a:p>
            <a:pPr algn="just">
              <a:lnSpc>
                <a:spcPct val="150000"/>
              </a:lnSpc>
            </a:pPr>
            <a:r>
              <a:rPr lang="en-GB" sz="900" dirty="0"/>
              <a:t>School </a:t>
            </a:r>
            <a:r>
              <a:rPr lang="en-GB" sz="900" i="1" dirty="0">
                <a:latin typeface="Times New Roman" panose="02020603050405020304" pitchFamily="18" charset="0"/>
                <a:cs typeface="Times New Roman" panose="02020603050405020304" pitchFamily="18" charset="0"/>
              </a:rPr>
              <a:t>of</a:t>
            </a:r>
            <a:r>
              <a:rPr lang="en-GB" sz="900" dirty="0"/>
              <a:t> Computing Science</a:t>
            </a:r>
            <a:endParaRPr lang="en-GB" sz="900" b="1" dirty="0"/>
          </a:p>
          <a:p>
            <a:pPr algn="just"/>
            <a:r>
              <a:rPr lang="en-GB" sz="1000" dirty="0"/>
              <a:t>Essence: Pervasive &amp; </a:t>
            </a:r>
          </a:p>
          <a:p>
            <a:pPr algn="just"/>
            <a:r>
              <a:rPr lang="en-GB" sz="1000" dirty="0"/>
              <a:t>Distributed Computing</a:t>
            </a:r>
          </a:p>
        </p:txBody>
      </p:sp>
    </p:spTree>
    <p:extLst>
      <p:ext uri="{BB962C8B-B14F-4D97-AF65-F5344CB8AC3E}">
        <p14:creationId xmlns:p14="http://schemas.microsoft.com/office/powerpoint/2010/main" val="3721054028"/>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Large Content Blue">
    <p:bg>
      <p:bgPr>
        <a:solidFill>
          <a:srgbClr val="003560">
            <a:alpha val="50000"/>
          </a:srgbClr>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051720" y="424247"/>
            <a:ext cx="3744417" cy="504055"/>
          </a:xfrm>
          <a:prstGeom prst="rect">
            <a:avLst/>
          </a:prstGeom>
        </p:spPr>
        <p:txBody>
          <a:bodyPr/>
          <a:lstStyle>
            <a:lvl1pPr>
              <a:defRPr>
                <a:solidFill>
                  <a:srgbClr val="003560"/>
                </a:solidFill>
                <a:latin typeface="Arial" charset="0"/>
                <a:ea typeface="Arial" charset="0"/>
                <a:cs typeface="Arial" charset="0"/>
              </a:defRPr>
            </a:lvl1pPr>
          </a:lstStyle>
          <a:p>
            <a:r>
              <a:rPr lang="en-US" sz="2400" dirty="0"/>
              <a:t>Title here</a:t>
            </a:r>
          </a:p>
        </p:txBody>
      </p:sp>
      <p:sp>
        <p:nvSpPr>
          <p:cNvPr id="5" name="Content Placeholder 2"/>
          <p:cNvSpPr>
            <a:spLocks noGrp="1"/>
          </p:cNvSpPr>
          <p:nvPr>
            <p:ph idx="1" hasCustomPrompt="1"/>
          </p:nvPr>
        </p:nvSpPr>
        <p:spPr>
          <a:xfrm>
            <a:off x="539551" y="1275606"/>
            <a:ext cx="8136905" cy="3672409"/>
          </a:xfrm>
          <a:prstGeom prst="rect">
            <a:avLst/>
          </a:prstGeom>
        </p:spPr>
        <p:txBody>
          <a:bodyPr/>
          <a:lstStyle>
            <a:lvl1pPr>
              <a:defRPr sz="1600">
                <a:solidFill>
                  <a:srgbClr val="003560"/>
                </a:solidFill>
                <a:latin typeface="Arial" charset="0"/>
                <a:ea typeface="Arial" charset="0"/>
                <a:cs typeface="Arial" charset="0"/>
              </a:defRPr>
            </a:lvl1pPr>
          </a:lstStyle>
          <a:p>
            <a:r>
              <a:rPr lang="en-US" sz="1400" dirty="0"/>
              <a:t>Body text</a:t>
            </a:r>
          </a:p>
        </p:txBody>
      </p:sp>
      <p:pic>
        <p:nvPicPr>
          <p:cNvPr id="7" name="Picture 6">
            <a:extLst>
              <a:ext uri="{FF2B5EF4-FFF2-40B4-BE49-F238E27FC236}">
                <a16:creationId xmlns:a16="http://schemas.microsoft.com/office/drawing/2014/main" id="{2FC36FD7-0ACB-4F36-B607-464B33CE9E9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1352550"/>
          </a:xfrm>
          <a:prstGeom prst="rect">
            <a:avLst/>
          </a:prstGeom>
        </p:spPr>
      </p:pic>
      <p:pic>
        <p:nvPicPr>
          <p:cNvPr id="8" name="Picture 2" descr="logo">
            <a:extLst>
              <a:ext uri="{FF2B5EF4-FFF2-40B4-BE49-F238E27FC236}">
                <a16:creationId xmlns:a16="http://schemas.microsoft.com/office/drawing/2014/main" id="{579F23D8-90A3-41A5-8E1D-1F2AF4408E5B}"/>
              </a:ext>
            </a:extLst>
          </p:cNvPr>
          <p:cNvPicPr>
            <a:picLocks noChangeAspect="1" noChangeArrowheads="1"/>
          </p:cNvPicPr>
          <p:nvPr userDrawn="1"/>
        </p:nvPicPr>
        <p:blipFill>
          <a:blip r:embed="rId3">
            <a:extLst>
              <a:ext uri="{BEBA8EAE-BF5A-486C-A8C5-ECC9F3942E4B}">
                <a14:imgProps xmlns:a14="http://schemas.microsoft.com/office/drawing/2010/main">
                  <a14:imgLayer r:embed="rId4">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6789193" y="236083"/>
            <a:ext cx="519111" cy="46345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528BD840-09DA-4B28-BADC-4806AB3F2EDA}"/>
              </a:ext>
            </a:extLst>
          </p:cNvPr>
          <p:cNvSpPr txBox="1"/>
          <p:nvPr userDrawn="1"/>
        </p:nvSpPr>
        <p:spPr>
          <a:xfrm>
            <a:off x="7249909" y="123478"/>
            <a:ext cx="1691489" cy="623248"/>
          </a:xfrm>
          <a:prstGeom prst="rect">
            <a:avLst/>
          </a:prstGeom>
          <a:noFill/>
        </p:spPr>
        <p:txBody>
          <a:bodyPr wrap="none" rtlCol="0">
            <a:spAutoFit/>
          </a:bodyPr>
          <a:lstStyle/>
          <a:p>
            <a:pPr algn="just">
              <a:lnSpc>
                <a:spcPct val="150000"/>
              </a:lnSpc>
            </a:pPr>
            <a:r>
              <a:rPr lang="en-GB" sz="900" dirty="0"/>
              <a:t>School </a:t>
            </a:r>
            <a:r>
              <a:rPr lang="en-GB" sz="900" i="1" dirty="0">
                <a:latin typeface="Times New Roman" panose="02020603050405020304" pitchFamily="18" charset="0"/>
                <a:cs typeface="Times New Roman" panose="02020603050405020304" pitchFamily="18" charset="0"/>
              </a:rPr>
              <a:t>of</a:t>
            </a:r>
            <a:r>
              <a:rPr lang="en-GB" sz="900" dirty="0"/>
              <a:t> Computing Science</a:t>
            </a:r>
            <a:endParaRPr lang="en-GB" sz="900" b="1" dirty="0"/>
          </a:p>
          <a:p>
            <a:pPr algn="just"/>
            <a:r>
              <a:rPr lang="en-GB" sz="1000" dirty="0"/>
              <a:t>Essence: Pervasive &amp; </a:t>
            </a:r>
          </a:p>
          <a:p>
            <a:pPr algn="just"/>
            <a:r>
              <a:rPr lang="en-GB" sz="1000" dirty="0"/>
              <a:t>Distributed Computing</a:t>
            </a:r>
          </a:p>
        </p:txBody>
      </p:sp>
    </p:spTree>
    <p:extLst>
      <p:ext uri="{BB962C8B-B14F-4D97-AF65-F5344CB8AC3E}">
        <p14:creationId xmlns:p14="http://schemas.microsoft.com/office/powerpoint/2010/main" val="1115181369"/>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564874" y="1203599"/>
            <a:ext cx="3719094" cy="3715612"/>
          </a:xfrm>
          <a:prstGeom prst="rect">
            <a:avLst/>
          </a:prstGeom>
          <a:solidFill>
            <a:schemeClr val="bg1">
              <a:alpha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4" name="Rectangle 3"/>
          <p:cNvSpPr/>
          <p:nvPr userDrawn="1"/>
        </p:nvSpPr>
        <p:spPr bwMode="auto">
          <a:xfrm>
            <a:off x="564874" y="1203599"/>
            <a:ext cx="3719094" cy="3715612"/>
          </a:xfrm>
          <a:prstGeom prst="rect">
            <a:avLst/>
          </a:prstGeom>
          <a:solidFill>
            <a:schemeClr val="bg1">
              <a:alpha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cSld>
  <p:clrMap bg1="lt1" tx1="dk1" bg2="lt2" tx2="dk2" accent1="accent1" accent2="accent2" accent3="accent3" accent4="accent4" accent5="accent5" accent6="accent6" hlink="hlink" folHlink="folHlink"/>
  <p:sldLayoutIdLst>
    <p:sldLayoutId id="2147483870" r:id="rId1"/>
    <p:sldLayoutId id="2147483866" r:id="rId2"/>
    <p:sldLayoutId id="2147483868" r:id="rId3"/>
    <p:sldLayoutId id="2147483871" r:id="rId4"/>
    <p:sldLayoutId id="2147483865" r:id="rId5"/>
    <p:sldLayoutId id="2147483872" r:id="rId6"/>
    <p:sldLayoutId id="2147483873" r:id="rId7"/>
  </p:sldLayoutIdLst>
  <p:txStyles>
    <p:titleStyle>
      <a:lvl1pPr algn="l" rtl="0" eaLnBrk="1" fontAlgn="base" hangingPunct="1">
        <a:lnSpc>
          <a:spcPct val="90000"/>
        </a:lnSpc>
        <a:spcBef>
          <a:spcPct val="0"/>
        </a:spcBef>
        <a:spcAft>
          <a:spcPct val="0"/>
        </a:spcAft>
        <a:defRPr sz="2800" b="1" spc="-10">
          <a:solidFill>
            <a:srgbClr val="483F6A"/>
          </a:solidFill>
          <a:latin typeface="Times New Roman"/>
          <a:ea typeface="ヒラギノ角ゴ Pro W3" charset="0"/>
          <a:cs typeface="Times New Roman"/>
        </a:defRPr>
      </a:lvl1pPr>
      <a:lvl2pPr algn="l" rtl="0" eaLnBrk="1" fontAlgn="base" hangingPunct="1">
        <a:lnSpc>
          <a:spcPct val="90000"/>
        </a:lnSpc>
        <a:spcBef>
          <a:spcPct val="0"/>
        </a:spcBef>
        <a:spcAft>
          <a:spcPct val="0"/>
        </a:spcAft>
        <a:defRPr sz="2800" b="1">
          <a:solidFill>
            <a:srgbClr val="483F6A"/>
          </a:solidFill>
          <a:latin typeface="Times New Roman" charset="0"/>
          <a:ea typeface="ヒラギノ角ゴ Pro W3" charset="0"/>
          <a:cs typeface="Times New Roman" pitchFamily="18" charset="0"/>
        </a:defRPr>
      </a:lvl2pPr>
      <a:lvl3pPr algn="l" rtl="0" eaLnBrk="1" fontAlgn="base" hangingPunct="1">
        <a:lnSpc>
          <a:spcPct val="90000"/>
        </a:lnSpc>
        <a:spcBef>
          <a:spcPct val="0"/>
        </a:spcBef>
        <a:spcAft>
          <a:spcPct val="0"/>
        </a:spcAft>
        <a:defRPr sz="2800" b="1">
          <a:solidFill>
            <a:srgbClr val="483F6A"/>
          </a:solidFill>
          <a:latin typeface="Times New Roman" charset="0"/>
          <a:ea typeface="ヒラギノ角ゴ Pro W3" charset="0"/>
          <a:cs typeface="Times New Roman" pitchFamily="18" charset="0"/>
        </a:defRPr>
      </a:lvl3pPr>
      <a:lvl4pPr algn="l" rtl="0" eaLnBrk="1" fontAlgn="base" hangingPunct="1">
        <a:lnSpc>
          <a:spcPct val="90000"/>
        </a:lnSpc>
        <a:spcBef>
          <a:spcPct val="0"/>
        </a:spcBef>
        <a:spcAft>
          <a:spcPct val="0"/>
        </a:spcAft>
        <a:defRPr sz="2800" b="1">
          <a:solidFill>
            <a:srgbClr val="483F6A"/>
          </a:solidFill>
          <a:latin typeface="Times New Roman" charset="0"/>
          <a:ea typeface="ヒラギノ角ゴ Pro W3" charset="0"/>
          <a:cs typeface="Times New Roman" pitchFamily="18" charset="0"/>
        </a:defRPr>
      </a:lvl4pPr>
      <a:lvl5pPr algn="l" rtl="0" eaLnBrk="1" fontAlgn="base" hangingPunct="1">
        <a:lnSpc>
          <a:spcPct val="90000"/>
        </a:lnSpc>
        <a:spcBef>
          <a:spcPct val="0"/>
        </a:spcBef>
        <a:spcAft>
          <a:spcPct val="0"/>
        </a:spcAft>
        <a:defRPr sz="2800" b="1">
          <a:solidFill>
            <a:srgbClr val="483F6A"/>
          </a:solidFill>
          <a:latin typeface="Times New Roman" charset="0"/>
          <a:ea typeface="ヒラギノ角ゴ Pro W3" charset="0"/>
          <a:cs typeface="Times New Roman" pitchFamily="18" charset="0"/>
        </a:defRPr>
      </a:lvl5pPr>
      <a:lvl6pPr marL="457200" algn="l" rtl="0" eaLnBrk="1" fontAlgn="base" hangingPunct="1">
        <a:spcBef>
          <a:spcPct val="0"/>
        </a:spcBef>
        <a:spcAft>
          <a:spcPct val="0"/>
        </a:spcAft>
        <a:defRPr sz="2800" b="1">
          <a:solidFill>
            <a:srgbClr val="00213B"/>
          </a:solidFill>
          <a:latin typeface="Arial" charset="0"/>
          <a:ea typeface="ＭＳ Ｐゴシック" charset="-128"/>
          <a:cs typeface="ＭＳ Ｐゴシック" charset="-128"/>
        </a:defRPr>
      </a:lvl6pPr>
      <a:lvl7pPr marL="914400" algn="l" rtl="0" eaLnBrk="1" fontAlgn="base" hangingPunct="1">
        <a:spcBef>
          <a:spcPct val="0"/>
        </a:spcBef>
        <a:spcAft>
          <a:spcPct val="0"/>
        </a:spcAft>
        <a:defRPr sz="2800" b="1">
          <a:solidFill>
            <a:srgbClr val="00213B"/>
          </a:solidFill>
          <a:latin typeface="Arial" charset="0"/>
          <a:ea typeface="ＭＳ Ｐゴシック" charset="-128"/>
          <a:cs typeface="ＭＳ Ｐゴシック" charset="-128"/>
        </a:defRPr>
      </a:lvl7pPr>
      <a:lvl8pPr marL="1371600" algn="l" rtl="0" eaLnBrk="1" fontAlgn="base" hangingPunct="1">
        <a:spcBef>
          <a:spcPct val="0"/>
        </a:spcBef>
        <a:spcAft>
          <a:spcPct val="0"/>
        </a:spcAft>
        <a:defRPr sz="2800" b="1">
          <a:solidFill>
            <a:srgbClr val="00213B"/>
          </a:solidFill>
          <a:latin typeface="Arial" charset="0"/>
          <a:ea typeface="ＭＳ Ｐゴシック" charset="-128"/>
          <a:cs typeface="ＭＳ Ｐゴシック" charset="-128"/>
        </a:defRPr>
      </a:lvl8pPr>
      <a:lvl9pPr marL="1828800" algn="l" rtl="0" eaLnBrk="1" fontAlgn="base" hangingPunct="1">
        <a:spcBef>
          <a:spcPct val="0"/>
        </a:spcBef>
        <a:spcAft>
          <a:spcPct val="0"/>
        </a:spcAft>
        <a:defRPr sz="2800" b="1">
          <a:solidFill>
            <a:srgbClr val="00213B"/>
          </a:solidFill>
          <a:latin typeface="Arial" charset="0"/>
          <a:ea typeface="ＭＳ Ｐゴシック" charset="-128"/>
          <a:cs typeface="ＭＳ Ｐゴシック" charset="-128"/>
        </a:defRPr>
      </a:lvl9pPr>
    </p:titleStyle>
    <p:bodyStyle>
      <a:lvl1pPr marL="342900" indent="-342900" algn="l" rtl="0" eaLnBrk="1" fontAlgn="base" hangingPunct="1">
        <a:spcBef>
          <a:spcPct val="20000"/>
        </a:spcBef>
        <a:spcAft>
          <a:spcPct val="0"/>
        </a:spcAft>
        <a:defRPr sz="1600">
          <a:solidFill>
            <a:srgbClr val="4F5961"/>
          </a:solidFill>
          <a:latin typeface="+mn-lt"/>
          <a:ea typeface="ヒラギノ角ゴ Pro W3" charset="0"/>
          <a:cs typeface="ヒラギノ角ゴ Pro W3" charset="0"/>
        </a:defRPr>
      </a:lvl1pPr>
      <a:lvl2pPr marL="457200" algn="l" rtl="0" eaLnBrk="1" fontAlgn="base" hangingPunct="1">
        <a:spcBef>
          <a:spcPct val="20000"/>
        </a:spcBef>
        <a:spcAft>
          <a:spcPct val="0"/>
        </a:spcAft>
        <a:defRPr sz="1200">
          <a:solidFill>
            <a:srgbClr val="00213B"/>
          </a:solidFill>
          <a:latin typeface="+mn-lt"/>
          <a:ea typeface="ヒラギノ角ゴ Pro W3" charset="0"/>
          <a:cs typeface="ＭＳ Ｐゴシック" charset="0"/>
        </a:defRPr>
      </a:lvl2pPr>
      <a:lvl3pPr marL="914400" algn="l" rtl="0" eaLnBrk="1" fontAlgn="base" hangingPunct="1">
        <a:spcBef>
          <a:spcPct val="20000"/>
        </a:spcBef>
        <a:spcAft>
          <a:spcPct val="0"/>
        </a:spcAft>
        <a:defRPr sz="1200" b="1">
          <a:solidFill>
            <a:srgbClr val="00213B"/>
          </a:solidFill>
          <a:latin typeface="+mn-lt"/>
          <a:ea typeface="ＭＳ Ｐゴシック" charset="0"/>
          <a:cs typeface="ＭＳ Ｐゴシック" charset="0"/>
        </a:defRPr>
      </a:lvl3pPr>
      <a:lvl4pPr marL="1371600" algn="l" rtl="0" eaLnBrk="1" fontAlgn="base" hangingPunct="1">
        <a:spcBef>
          <a:spcPct val="20000"/>
        </a:spcBef>
        <a:spcAft>
          <a:spcPct val="0"/>
        </a:spcAft>
        <a:defRPr sz="1200">
          <a:solidFill>
            <a:srgbClr val="00213B"/>
          </a:solidFill>
          <a:latin typeface="+mn-lt"/>
          <a:ea typeface="ＭＳ Ｐゴシック" charset="0"/>
          <a:cs typeface="ＭＳ Ｐゴシック" charset="0"/>
        </a:defRPr>
      </a:lvl4pPr>
      <a:lvl5pPr marL="1828800" algn="l" rtl="0" eaLnBrk="1" fontAlgn="base" hangingPunct="1">
        <a:spcBef>
          <a:spcPct val="20000"/>
        </a:spcBef>
        <a:spcAft>
          <a:spcPct val="0"/>
        </a:spcAft>
        <a:defRPr sz="1200">
          <a:solidFill>
            <a:srgbClr val="00213B"/>
          </a:solidFill>
          <a:latin typeface="+mn-lt"/>
          <a:ea typeface="ＭＳ Ｐゴシック" charset="0"/>
          <a:cs typeface="ＭＳ Ｐゴシック" charset="0"/>
        </a:defRPr>
      </a:lvl5pPr>
      <a:lvl6pPr marL="2514600" indent="-228600" algn="l" rtl="0" eaLnBrk="1" fontAlgn="base" hangingPunct="1">
        <a:spcBef>
          <a:spcPct val="20000"/>
        </a:spcBef>
        <a:spcAft>
          <a:spcPct val="0"/>
        </a:spcAft>
        <a:buChar char="»"/>
        <a:defRPr sz="1600">
          <a:solidFill>
            <a:srgbClr val="00213B"/>
          </a:solidFill>
          <a:latin typeface="+mn-lt"/>
          <a:ea typeface="+mn-ea"/>
        </a:defRPr>
      </a:lvl6pPr>
      <a:lvl7pPr marL="2971800" indent="-228600" algn="l" rtl="0" eaLnBrk="1" fontAlgn="base" hangingPunct="1">
        <a:spcBef>
          <a:spcPct val="20000"/>
        </a:spcBef>
        <a:spcAft>
          <a:spcPct val="0"/>
        </a:spcAft>
        <a:buChar char="»"/>
        <a:defRPr sz="1600">
          <a:solidFill>
            <a:srgbClr val="00213B"/>
          </a:solidFill>
          <a:latin typeface="+mn-lt"/>
          <a:ea typeface="+mn-ea"/>
        </a:defRPr>
      </a:lvl7pPr>
      <a:lvl8pPr marL="3429000" indent="-228600" algn="l" rtl="0" eaLnBrk="1" fontAlgn="base" hangingPunct="1">
        <a:spcBef>
          <a:spcPct val="20000"/>
        </a:spcBef>
        <a:spcAft>
          <a:spcPct val="0"/>
        </a:spcAft>
        <a:buChar char="»"/>
        <a:defRPr sz="1600">
          <a:solidFill>
            <a:srgbClr val="00213B"/>
          </a:solidFill>
          <a:latin typeface="+mn-lt"/>
          <a:ea typeface="+mn-ea"/>
        </a:defRPr>
      </a:lvl8pPr>
      <a:lvl9pPr marL="3886200" indent="-228600" algn="l" rtl="0" eaLnBrk="1" fontAlgn="base" hangingPunct="1">
        <a:spcBef>
          <a:spcPct val="20000"/>
        </a:spcBef>
        <a:spcAft>
          <a:spcPct val="0"/>
        </a:spcAft>
        <a:buChar char="»"/>
        <a:defRPr sz="1600">
          <a:solidFill>
            <a:srgbClr val="00213B"/>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4.jp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png"/><Relationship Id="rId5" Type="http://schemas.openxmlformats.org/officeDocument/2006/relationships/image" Target="../media/image3.jpg"/><Relationship Id="rId10" Type="http://schemas.openxmlformats.org/officeDocument/2006/relationships/image" Target="../media/image5.png"/><Relationship Id="rId4" Type="http://schemas.openxmlformats.org/officeDocument/2006/relationships/notesSlide" Target="../notesSlides/notesSlide1.xml"/><Relationship Id="rId9"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notesSlide" Target="../notesSlides/notesSlide10.xml"/><Relationship Id="rId4"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7.xml"/><Relationship Id="rId6" Type="http://schemas.openxmlformats.org/officeDocument/2006/relationships/image" Target="../media/image5.png"/><Relationship Id="rId5" Type="http://schemas.openxmlformats.org/officeDocument/2006/relationships/notesSlide" Target="../notesSlides/notesSlide11.xml"/><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8.xml"/><Relationship Id="rId6" Type="http://schemas.openxmlformats.org/officeDocument/2006/relationships/image" Target="../media/image5.png"/><Relationship Id="rId5" Type="http://schemas.openxmlformats.org/officeDocument/2006/relationships/notesSlide" Target="../notesSlides/notesSlide12.xml"/><Relationship Id="rId4"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9.xml"/><Relationship Id="rId6" Type="http://schemas.openxmlformats.org/officeDocument/2006/relationships/image" Target="../media/image5.png"/><Relationship Id="rId5" Type="http://schemas.openxmlformats.org/officeDocument/2006/relationships/notesSlide" Target="../notesSlides/notesSlide13.xml"/><Relationship Id="rId4"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10.xml"/><Relationship Id="rId6" Type="http://schemas.openxmlformats.org/officeDocument/2006/relationships/image" Target="../media/image5.png"/><Relationship Id="rId5" Type="http://schemas.openxmlformats.org/officeDocument/2006/relationships/notesSlide" Target="../notesSlides/notesSlide14.xml"/><Relationship Id="rId4"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11.xml"/><Relationship Id="rId5" Type="http://schemas.openxmlformats.org/officeDocument/2006/relationships/image" Target="../media/image5.png"/><Relationship Id="rId4"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2" Type="http://schemas.microsoft.com/office/2007/relationships/media" Target="../media/media16.m4a"/><Relationship Id="rId1" Type="http://schemas.openxmlformats.org/officeDocument/2006/relationships/tags" Target="../tags/tag12.xml"/><Relationship Id="rId6" Type="http://schemas.openxmlformats.org/officeDocument/2006/relationships/image" Target="../media/image5.png"/><Relationship Id="rId5" Type="http://schemas.openxmlformats.org/officeDocument/2006/relationships/notesSlide" Target="../notesSlides/notesSlide15.xml"/><Relationship Id="rId4"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13.xml"/><Relationship Id="rId6" Type="http://schemas.openxmlformats.org/officeDocument/2006/relationships/image" Target="../media/image5.png"/><Relationship Id="rId5" Type="http://schemas.openxmlformats.org/officeDocument/2006/relationships/notesSlide" Target="../notesSlides/notesSlide16.xml"/><Relationship Id="rId4"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2" Type="http://schemas.microsoft.com/office/2007/relationships/media" Target="../media/media18.m4a"/><Relationship Id="rId1" Type="http://schemas.openxmlformats.org/officeDocument/2006/relationships/tags" Target="../tags/tag14.xml"/><Relationship Id="rId6" Type="http://schemas.openxmlformats.org/officeDocument/2006/relationships/image" Target="../media/image5.png"/><Relationship Id="rId5" Type="http://schemas.openxmlformats.org/officeDocument/2006/relationships/notesSlide" Target="../notesSlides/notesSlide17.xml"/><Relationship Id="rId4"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png"/><Relationship Id="rId5" Type="http://schemas.openxmlformats.org/officeDocument/2006/relationships/image" Target="../media/image15.jp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6.jpg"/><Relationship Id="rId4" Type="http://schemas.openxmlformats.org/officeDocument/2006/relationships/notesSlide" Target="../notesSlides/notesSlide2.xm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notesSlide" Target="../notesSlides/notesSlide3.xml"/><Relationship Id="rId4"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5.png"/><Relationship Id="rId5" Type="http://schemas.openxmlformats.org/officeDocument/2006/relationships/notesSlide" Target="../notesSlides/notesSlide4.xml"/><Relationship Id="rId4"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audio" Target="../media/media5.m4a"/><Relationship Id="rId7" Type="http://schemas.openxmlformats.org/officeDocument/2006/relationships/diagramLayout" Target="../diagrams/layout1.xml"/><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diagramData" Target="../diagrams/data1.xml"/><Relationship Id="rId11" Type="http://schemas.openxmlformats.org/officeDocument/2006/relationships/image" Target="../media/image5.png"/><Relationship Id="rId5" Type="http://schemas.openxmlformats.org/officeDocument/2006/relationships/notesSlide" Target="../notesSlides/notesSlide5.xml"/><Relationship Id="rId10" Type="http://schemas.microsoft.com/office/2007/relationships/diagramDrawing" Target="../diagrams/drawing1.xml"/><Relationship Id="rId4" Type="http://schemas.openxmlformats.org/officeDocument/2006/relationships/slideLayout" Target="../slideLayouts/slideLayout3.xml"/><Relationship Id="rId9" Type="http://schemas.openxmlformats.org/officeDocument/2006/relationships/diagramColors" Target="../diagrams/colors1.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notesSlide" Target="../notesSlides/notesSlide6.xml"/><Relationship Id="rId4"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1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14.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notesSlide" Target="../notesSlides/notesSlide9.xml"/><Relationship Id="rId4"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he tower of the main building with the city in the background">
            <a:extLst>
              <a:ext uri="{C183D7F6-B498-43B3-948B-1728B52AA6E4}">
                <adec:decorative xmlns:adec="http://schemas.microsoft.com/office/drawing/2017/decorative" val="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 name="Picture 5">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9144000" cy="1352550"/>
          </a:xfrm>
          <a:prstGeom prst="rect">
            <a:avLst/>
          </a:prstGeom>
        </p:spPr>
      </p:pic>
      <p:pic>
        <p:nvPicPr>
          <p:cNvPr id="8" name="Picture 7">
            <a:extLs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3850766"/>
            <a:ext cx="1907704" cy="1122179"/>
          </a:xfrm>
          <a:prstGeom prst="rect">
            <a:avLst/>
          </a:prstGeom>
        </p:spPr>
      </p:pic>
      <p:sp>
        <p:nvSpPr>
          <p:cNvPr id="7" name="Title 1">
            <a:extLst>
              <a:ext uri="{FF2B5EF4-FFF2-40B4-BE49-F238E27FC236}">
                <a16:creationId xmlns:a16="http://schemas.microsoft.com/office/drawing/2014/main" id="{B5A592FA-C535-124E-A8E7-844425B8DB50}"/>
              </a:ext>
            </a:extLst>
          </p:cNvPr>
          <p:cNvSpPr>
            <a:spLocks noGrp="1"/>
          </p:cNvSpPr>
          <p:nvPr>
            <p:ph type="title"/>
          </p:nvPr>
        </p:nvSpPr>
        <p:spPr>
          <a:xfrm>
            <a:off x="143548" y="1294728"/>
            <a:ext cx="6624706" cy="1032768"/>
          </a:xfrm>
          <a:prstGeom prst="rect">
            <a:avLst/>
          </a:prstGeom>
        </p:spPr>
        <p:txBody>
          <a:bodyPr/>
          <a:lstStyle/>
          <a:p>
            <a:pPr>
              <a:defRPr/>
            </a:pPr>
            <a:r>
              <a:rPr lang="en-GB" dirty="0">
                <a:ea typeface="+mj-ea"/>
              </a:rPr>
              <a:t>Machine Learning Models Re-usability in Edge Computing Environments</a:t>
            </a:r>
            <a:endParaRPr lang="en-US" dirty="0">
              <a:ea typeface="+mj-ea"/>
            </a:endParaRPr>
          </a:p>
        </p:txBody>
      </p:sp>
      <p:sp>
        <p:nvSpPr>
          <p:cNvPr id="9" name="Content Placeholder 2">
            <a:extLst>
              <a:ext uri="{FF2B5EF4-FFF2-40B4-BE49-F238E27FC236}">
                <a16:creationId xmlns:a16="http://schemas.microsoft.com/office/drawing/2014/main" id="{1650459D-5F1E-5640-87B5-00F2D9510815}"/>
              </a:ext>
            </a:extLst>
          </p:cNvPr>
          <p:cNvSpPr txBox="1">
            <a:spLocks/>
          </p:cNvSpPr>
          <p:nvPr/>
        </p:nvSpPr>
        <p:spPr bwMode="auto">
          <a:xfrm>
            <a:off x="143548" y="2256521"/>
            <a:ext cx="5400675" cy="100806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defRPr sz="1600">
                <a:solidFill>
                  <a:srgbClr val="4F5961"/>
                </a:solidFill>
                <a:latin typeface="+mn-lt"/>
                <a:ea typeface="ヒラギノ角ゴ Pro W3" charset="0"/>
                <a:cs typeface="ヒラギノ角ゴ Pro W3" charset="0"/>
              </a:defRPr>
            </a:lvl1pPr>
            <a:lvl2pPr marL="457200" algn="l" rtl="0" eaLnBrk="1" fontAlgn="base" hangingPunct="1">
              <a:spcBef>
                <a:spcPct val="20000"/>
              </a:spcBef>
              <a:spcAft>
                <a:spcPct val="0"/>
              </a:spcAft>
              <a:defRPr sz="1200">
                <a:solidFill>
                  <a:srgbClr val="00213B"/>
                </a:solidFill>
                <a:latin typeface="+mn-lt"/>
                <a:ea typeface="ヒラギノ角ゴ Pro W3" charset="0"/>
                <a:cs typeface="ＭＳ Ｐゴシック" charset="0"/>
              </a:defRPr>
            </a:lvl2pPr>
            <a:lvl3pPr marL="914400" algn="l" rtl="0" eaLnBrk="1" fontAlgn="base" hangingPunct="1">
              <a:spcBef>
                <a:spcPct val="20000"/>
              </a:spcBef>
              <a:spcAft>
                <a:spcPct val="0"/>
              </a:spcAft>
              <a:defRPr sz="1200" b="1">
                <a:solidFill>
                  <a:srgbClr val="00213B"/>
                </a:solidFill>
                <a:latin typeface="+mn-lt"/>
                <a:ea typeface="ＭＳ Ｐゴシック" charset="0"/>
                <a:cs typeface="ＭＳ Ｐゴシック" charset="0"/>
              </a:defRPr>
            </a:lvl3pPr>
            <a:lvl4pPr marL="1371600" algn="l" rtl="0" eaLnBrk="1" fontAlgn="base" hangingPunct="1">
              <a:spcBef>
                <a:spcPct val="20000"/>
              </a:spcBef>
              <a:spcAft>
                <a:spcPct val="0"/>
              </a:spcAft>
              <a:defRPr sz="1200">
                <a:solidFill>
                  <a:srgbClr val="00213B"/>
                </a:solidFill>
                <a:latin typeface="+mn-lt"/>
                <a:ea typeface="ＭＳ Ｐゴシック" charset="0"/>
                <a:cs typeface="ＭＳ Ｐゴシック" charset="0"/>
              </a:defRPr>
            </a:lvl4pPr>
            <a:lvl5pPr marL="1828800" algn="l" rtl="0" eaLnBrk="1" fontAlgn="base" hangingPunct="1">
              <a:spcBef>
                <a:spcPct val="20000"/>
              </a:spcBef>
              <a:spcAft>
                <a:spcPct val="0"/>
              </a:spcAft>
              <a:defRPr sz="1200">
                <a:solidFill>
                  <a:srgbClr val="00213B"/>
                </a:solidFill>
                <a:latin typeface="+mn-lt"/>
                <a:ea typeface="ＭＳ Ｐゴシック" charset="0"/>
                <a:cs typeface="ＭＳ Ｐゴシック" charset="0"/>
              </a:defRPr>
            </a:lvl5pPr>
            <a:lvl6pPr marL="2514600" indent="-228600" algn="l" rtl="0" eaLnBrk="1" fontAlgn="base" hangingPunct="1">
              <a:spcBef>
                <a:spcPct val="20000"/>
              </a:spcBef>
              <a:spcAft>
                <a:spcPct val="0"/>
              </a:spcAft>
              <a:buChar char="»"/>
              <a:defRPr sz="1600">
                <a:solidFill>
                  <a:srgbClr val="00213B"/>
                </a:solidFill>
                <a:latin typeface="+mn-lt"/>
                <a:ea typeface="+mn-ea"/>
              </a:defRPr>
            </a:lvl6pPr>
            <a:lvl7pPr marL="2971800" indent="-228600" algn="l" rtl="0" eaLnBrk="1" fontAlgn="base" hangingPunct="1">
              <a:spcBef>
                <a:spcPct val="20000"/>
              </a:spcBef>
              <a:spcAft>
                <a:spcPct val="0"/>
              </a:spcAft>
              <a:buChar char="»"/>
              <a:defRPr sz="1600">
                <a:solidFill>
                  <a:srgbClr val="00213B"/>
                </a:solidFill>
                <a:latin typeface="+mn-lt"/>
                <a:ea typeface="+mn-ea"/>
              </a:defRPr>
            </a:lvl7pPr>
            <a:lvl8pPr marL="3429000" indent="-228600" algn="l" rtl="0" eaLnBrk="1" fontAlgn="base" hangingPunct="1">
              <a:spcBef>
                <a:spcPct val="20000"/>
              </a:spcBef>
              <a:spcAft>
                <a:spcPct val="0"/>
              </a:spcAft>
              <a:buChar char="»"/>
              <a:defRPr sz="1600">
                <a:solidFill>
                  <a:srgbClr val="00213B"/>
                </a:solidFill>
                <a:latin typeface="+mn-lt"/>
                <a:ea typeface="+mn-ea"/>
              </a:defRPr>
            </a:lvl8pPr>
            <a:lvl9pPr marL="3886200" indent="-228600" algn="l" rtl="0" eaLnBrk="1" fontAlgn="base" hangingPunct="1">
              <a:spcBef>
                <a:spcPct val="20000"/>
              </a:spcBef>
              <a:spcAft>
                <a:spcPct val="0"/>
              </a:spcAft>
              <a:buChar char="»"/>
              <a:defRPr sz="1600">
                <a:solidFill>
                  <a:srgbClr val="00213B"/>
                </a:solidFill>
                <a:latin typeface="+mn-lt"/>
                <a:ea typeface="+mn-ea"/>
              </a:defRPr>
            </a:lvl9pPr>
          </a:lstStyle>
          <a:p>
            <a:r>
              <a:rPr lang="en-US" altLang="en-US" sz="2000" kern="0" dirty="0">
                <a:solidFill>
                  <a:srgbClr val="003560"/>
                </a:solidFill>
                <a:latin typeface="Arial" charset="0"/>
                <a:ea typeface="ヒラギノ角ゴ Pro W3" charset="-128"/>
                <a:cs typeface="ヒラギノ角ゴ Pro W3" charset="-128"/>
              </a:rPr>
              <a:t>Xenia Skotti</a:t>
            </a:r>
          </a:p>
        </p:txBody>
      </p:sp>
      <p:grpSp>
        <p:nvGrpSpPr>
          <p:cNvPr id="10" name="Group 9">
            <a:extLst>
              <a:ext uri="{FF2B5EF4-FFF2-40B4-BE49-F238E27FC236}">
                <a16:creationId xmlns:a16="http://schemas.microsoft.com/office/drawing/2014/main" id="{8FB2D7B5-C777-45BA-9514-1E6D77DF1EF7}"/>
              </a:ext>
            </a:extLst>
          </p:cNvPr>
          <p:cNvGrpSpPr/>
          <p:nvPr/>
        </p:nvGrpSpPr>
        <p:grpSpPr>
          <a:xfrm>
            <a:off x="3958798" y="195486"/>
            <a:ext cx="2917458" cy="769441"/>
            <a:chOff x="2842865" y="267494"/>
            <a:chExt cx="2917458" cy="769441"/>
          </a:xfrm>
        </p:grpSpPr>
        <p:pic>
          <p:nvPicPr>
            <p:cNvPr id="1026" name="Picture 2" descr="logo">
              <a:extLst>
                <a:ext uri="{FF2B5EF4-FFF2-40B4-BE49-F238E27FC236}">
                  <a16:creationId xmlns:a16="http://schemas.microsoft.com/office/drawing/2014/main" id="{37CCD133-7C5F-4F15-8056-AC4BD5F4F7B9}"/>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2842865" y="305071"/>
              <a:ext cx="777655" cy="69428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2908E13-E278-419F-BC85-CBCB240DE091}"/>
                </a:ext>
              </a:extLst>
            </p:cNvPr>
            <p:cNvSpPr txBox="1"/>
            <p:nvPr/>
          </p:nvSpPr>
          <p:spPr>
            <a:xfrm>
              <a:off x="3563888" y="267494"/>
              <a:ext cx="2196435" cy="769441"/>
            </a:xfrm>
            <a:prstGeom prst="rect">
              <a:avLst/>
            </a:prstGeom>
            <a:noFill/>
          </p:spPr>
          <p:txBody>
            <a:bodyPr wrap="none" rtlCol="0">
              <a:spAutoFit/>
            </a:bodyPr>
            <a:lstStyle/>
            <a:p>
              <a:pPr algn="just">
                <a:lnSpc>
                  <a:spcPct val="150000"/>
                </a:lnSpc>
              </a:pPr>
              <a:r>
                <a:rPr lang="en-GB" sz="1200" dirty="0"/>
                <a:t>School </a:t>
              </a:r>
              <a:r>
                <a:rPr lang="en-GB" sz="1200" i="1" dirty="0">
                  <a:latin typeface="Times New Roman" panose="02020603050405020304" pitchFamily="18" charset="0"/>
                  <a:cs typeface="Times New Roman" panose="02020603050405020304" pitchFamily="18" charset="0"/>
                </a:rPr>
                <a:t>of</a:t>
              </a:r>
              <a:r>
                <a:rPr lang="en-GB" sz="1200" dirty="0"/>
                <a:t> Computing Science</a:t>
              </a:r>
              <a:endParaRPr lang="en-GB" sz="1200" b="1" dirty="0"/>
            </a:p>
            <a:p>
              <a:pPr algn="just"/>
              <a:r>
                <a:rPr lang="en-GB" sz="1300" dirty="0"/>
                <a:t>Essence: Pervasive &amp; </a:t>
              </a:r>
            </a:p>
            <a:p>
              <a:pPr algn="just"/>
              <a:r>
                <a:rPr lang="en-GB" sz="1300" dirty="0"/>
                <a:t>Distributed Computing</a:t>
              </a:r>
            </a:p>
          </p:txBody>
        </p:sp>
        <p:cxnSp>
          <p:nvCxnSpPr>
            <p:cNvPr id="5" name="Straight Connector 4">
              <a:extLst>
                <a:ext uri="{FF2B5EF4-FFF2-40B4-BE49-F238E27FC236}">
                  <a16:creationId xmlns:a16="http://schemas.microsoft.com/office/drawing/2014/main" id="{DAA198C0-E085-4385-8B4E-F9B84F48399B}"/>
                </a:ext>
              </a:extLst>
            </p:cNvPr>
            <p:cNvCxnSpPr/>
            <p:nvPr/>
          </p:nvCxnSpPr>
          <p:spPr bwMode="auto">
            <a:xfrm>
              <a:off x="3677153" y="584695"/>
              <a:ext cx="1975168"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pic>
        <p:nvPicPr>
          <p:cNvPr id="15" name="Audio 14">
            <a:hlinkClick r:id="" action="ppaction://media"/>
            <a:extLst>
              <a:ext uri="{FF2B5EF4-FFF2-40B4-BE49-F238E27FC236}">
                <a16:creationId xmlns:a16="http://schemas.microsoft.com/office/drawing/2014/main" id="{9FC523C4-5B03-43E9-A015-FDD58F059BE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587772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6395">
        <p159:morph option="byObject"/>
      </p:transition>
    </mc:Choice>
    <mc:Fallback xmlns="">
      <p:transition spd="slow" advTm="63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88C17-2EDE-457D-BF2C-5F3F21F30B02}"/>
              </a:ext>
            </a:extLst>
          </p:cNvPr>
          <p:cNvSpPr>
            <a:spLocks noGrp="1"/>
          </p:cNvSpPr>
          <p:nvPr>
            <p:ph type="title"/>
          </p:nvPr>
        </p:nvSpPr>
        <p:spPr>
          <a:xfrm>
            <a:off x="395536" y="2022689"/>
            <a:ext cx="3744417" cy="1458162"/>
          </a:xfrm>
        </p:spPr>
        <p:txBody>
          <a:bodyPr/>
          <a:lstStyle/>
          <a:p>
            <a:r>
              <a:rPr lang="en-GB" dirty="0"/>
              <a:t>Direction of Reusability Detector</a:t>
            </a:r>
          </a:p>
        </p:txBody>
      </p:sp>
      <p:sp>
        <p:nvSpPr>
          <p:cNvPr id="3" name="Content Placeholder 2">
            <a:extLst>
              <a:ext uri="{FF2B5EF4-FFF2-40B4-BE49-F238E27FC236}">
                <a16:creationId xmlns:a16="http://schemas.microsoft.com/office/drawing/2014/main" id="{C2B8C884-7F0A-41C0-8EFC-63F57019E4B4}"/>
              </a:ext>
            </a:extLst>
          </p:cNvPr>
          <p:cNvSpPr>
            <a:spLocks noGrp="1"/>
          </p:cNvSpPr>
          <p:nvPr>
            <p:ph idx="1"/>
          </p:nvPr>
        </p:nvSpPr>
        <p:spPr>
          <a:xfrm>
            <a:off x="3563888" y="1023578"/>
            <a:ext cx="5097513" cy="3096343"/>
          </a:xfrm>
        </p:spPr>
        <p:txBody>
          <a:bodyPr/>
          <a:lstStyle/>
          <a:p>
            <a:pPr marL="0" indent="0"/>
            <a:r>
              <a:rPr lang="en-GB" dirty="0"/>
              <a:t>The direction of model reusability detector is based on the inlier data space overlap.</a:t>
            </a:r>
          </a:p>
          <a:p>
            <a:pPr marL="0" indent="0"/>
            <a:endParaRPr lang="en-GB" dirty="0"/>
          </a:p>
          <a:p>
            <a:pPr marL="0" indent="0"/>
            <a:r>
              <a:rPr lang="en-GB" dirty="0"/>
              <a:t>A predictor for inlier space overlap is the probability of correctly predicting the non-native inliers of a model. </a:t>
            </a:r>
          </a:p>
          <a:p>
            <a:pPr marL="0" indent="0"/>
            <a:endParaRPr lang="en-GB" dirty="0"/>
          </a:p>
          <a:p>
            <a:pPr marL="0" indent="0"/>
            <a:r>
              <a:rPr lang="en-GB" dirty="0"/>
              <a:t>We used the One-class Support Vector Machines (OCSVM) to determine which points are inliers.</a:t>
            </a:r>
          </a:p>
          <a:p>
            <a:pPr marL="0" indent="0"/>
            <a:endParaRPr lang="en-GB" dirty="0"/>
          </a:p>
          <a:p>
            <a:pPr marL="0" indent="0"/>
            <a:r>
              <a:rPr lang="en-GB" dirty="0"/>
              <a:t>Given two nodes and their corresponding OCSVM models, we can use each OCSVM model to predict the other node's inliers and then find the probability of detecting them, hence their overlap.</a:t>
            </a:r>
          </a:p>
        </p:txBody>
      </p:sp>
      <p:pic>
        <p:nvPicPr>
          <p:cNvPr id="6" name="Audio 5">
            <a:hlinkClick r:id="" action="ppaction://media"/>
            <a:extLst>
              <a:ext uri="{FF2B5EF4-FFF2-40B4-BE49-F238E27FC236}">
                <a16:creationId xmlns:a16="http://schemas.microsoft.com/office/drawing/2014/main" id="{45BD960F-A0E3-4B90-888A-46203E7B011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35276481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4580">
        <p159:morph option="byObject"/>
      </p:transition>
    </mc:Choice>
    <mc:Fallback xmlns="">
      <p:transition spd="slow" advTm="545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anim calcmode="lin" valueType="num">
                                      <p:cBhvr>
                                        <p:cTn id="1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1000"/>
                                        <p:tgtEl>
                                          <p:spTgt spid="3">
                                            <p:txEl>
                                              <p:pRg st="6" end="6"/>
                                            </p:txEl>
                                          </p:spTgt>
                                        </p:tgtEl>
                                      </p:cBhvr>
                                    </p:animEffect>
                                    <p:anim calcmode="lin" valueType="num">
                                      <p:cBhvr>
                                        <p:cTn id="3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D27F3-E0ED-4552-95C1-2A4D8CAC7E55}"/>
              </a:ext>
            </a:extLst>
          </p:cNvPr>
          <p:cNvSpPr>
            <a:spLocks noGrp="1"/>
          </p:cNvSpPr>
          <p:nvPr>
            <p:ph type="title"/>
          </p:nvPr>
        </p:nvSpPr>
        <p:spPr/>
        <p:txBody>
          <a:bodyPr/>
          <a:lstStyle/>
          <a:p>
            <a:r>
              <a:rPr lang="en-GB" dirty="0"/>
              <a:t>Experimental Setup</a:t>
            </a:r>
          </a:p>
        </p:txBody>
      </p:sp>
      <p:sp>
        <p:nvSpPr>
          <p:cNvPr id="3" name="Content Placeholder 2">
            <a:extLst>
              <a:ext uri="{FF2B5EF4-FFF2-40B4-BE49-F238E27FC236}">
                <a16:creationId xmlns:a16="http://schemas.microsoft.com/office/drawing/2014/main" id="{0016C13C-DE8E-4033-B4DE-04EDA3E696B9}"/>
              </a:ext>
            </a:extLst>
          </p:cNvPr>
          <p:cNvSpPr>
            <a:spLocks noGrp="1"/>
          </p:cNvSpPr>
          <p:nvPr>
            <p:ph idx="1"/>
          </p:nvPr>
        </p:nvSpPr>
        <p:spPr>
          <a:xfrm>
            <a:off x="503547" y="1203598"/>
            <a:ext cx="8244917" cy="3672409"/>
          </a:xfrm>
        </p:spPr>
        <p:txBody>
          <a:bodyPr/>
          <a:lstStyle/>
          <a:p>
            <a:r>
              <a:rPr lang="en-GB" b="1" dirty="0"/>
              <a:t>Datasets:</a:t>
            </a:r>
          </a:p>
          <a:p>
            <a:pPr>
              <a:buFont typeface="Arial" panose="020B0604020202020204" pitchFamily="34" charset="0"/>
              <a:buChar char="•"/>
            </a:pPr>
            <a:r>
              <a:rPr lang="en-GB" dirty="0"/>
              <a:t>GNFUV Unmanned Surface Vehicles Sensor Data Set (GNFUV)</a:t>
            </a:r>
          </a:p>
          <a:p>
            <a:pPr>
              <a:buFont typeface="Arial" panose="020B0604020202020204" pitchFamily="34" charset="0"/>
              <a:buChar char="•"/>
            </a:pPr>
            <a:r>
              <a:rPr lang="en-GB" dirty="0"/>
              <a:t>UCI Bank Marketing Dataset (BM)</a:t>
            </a:r>
          </a:p>
          <a:p>
            <a:endParaRPr lang="en-GB" dirty="0"/>
          </a:p>
          <a:p>
            <a:r>
              <a:rPr lang="en-GB" b="1" dirty="0"/>
              <a:t>ML Models:</a:t>
            </a:r>
          </a:p>
          <a:p>
            <a:pPr>
              <a:buFont typeface="Arial" panose="020B0604020202020204" pitchFamily="34" charset="0"/>
              <a:buChar char="•"/>
            </a:pPr>
            <a:r>
              <a:rPr lang="en-GB" dirty="0"/>
              <a:t>Support Vector Regression (SVR) </a:t>
            </a:r>
          </a:p>
          <a:p>
            <a:pPr>
              <a:buFont typeface="Arial" panose="020B0604020202020204" pitchFamily="34" charset="0"/>
              <a:buChar char="•"/>
            </a:pPr>
            <a:r>
              <a:rPr lang="en-GB" dirty="0"/>
              <a:t>Logistic Regression (LR)</a:t>
            </a:r>
          </a:p>
          <a:p>
            <a:pPr marL="0" indent="0"/>
            <a:endParaRPr lang="en-GB" dirty="0"/>
          </a:p>
          <a:p>
            <a:pPr marL="0" indent="0"/>
            <a:r>
              <a:rPr lang="en-GB" dirty="0"/>
              <a:t>We used Grid Search to optimise the parameters of the models.</a:t>
            </a:r>
          </a:p>
          <a:p>
            <a:pPr marL="0" indent="0"/>
            <a:endParaRPr lang="en-GB" dirty="0"/>
          </a:p>
          <a:p>
            <a:pPr marL="0" indent="0"/>
            <a:r>
              <a:rPr lang="en-GB" dirty="0"/>
              <a:t>We experimented with a linear and non-linear kernel for regression, standardised and non-standardised version of the regression data and a balanced and non-balanced version of the classification data. </a:t>
            </a:r>
          </a:p>
          <a:p>
            <a:endParaRPr lang="en-GB" dirty="0"/>
          </a:p>
        </p:txBody>
      </p:sp>
      <p:pic>
        <p:nvPicPr>
          <p:cNvPr id="6" name="Audio 5">
            <a:hlinkClick r:id="" action="ppaction://media"/>
            <a:extLst>
              <a:ext uri="{FF2B5EF4-FFF2-40B4-BE49-F238E27FC236}">
                <a16:creationId xmlns:a16="http://schemas.microsoft.com/office/drawing/2014/main" id="{BD7B1712-F05B-4841-9B96-2221DD39976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8507683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6751">
        <p159:morph option="byObject"/>
      </p:transition>
    </mc:Choice>
    <mc:Fallback xmlns="">
      <p:transition spd="slow" advTm="467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anim calcmode="lin" valueType="num">
                                      <p:cBhvr>
                                        <p:cTn id="1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1000"/>
                                        <p:tgtEl>
                                          <p:spTgt spid="3">
                                            <p:txEl>
                                              <p:pRg st="5" end="5"/>
                                            </p:txEl>
                                          </p:spTgt>
                                        </p:tgtEl>
                                      </p:cBhvr>
                                    </p:animEffect>
                                    <p:anim calcmode="lin" valueType="num">
                                      <p:cBhvr>
                                        <p:cTn id="3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1000"/>
                                        <p:tgtEl>
                                          <p:spTgt spid="3">
                                            <p:txEl>
                                              <p:pRg st="6" end="6"/>
                                            </p:txEl>
                                          </p:spTgt>
                                        </p:tgtEl>
                                      </p:cBhvr>
                                    </p:animEffect>
                                    <p:anim calcmode="lin" valueType="num">
                                      <p:cBhvr>
                                        <p:cTn id="3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nodeType="click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Effect transition="in" filter="fade">
                                      <p:cBhvr>
                                        <p:cTn id="45" dur="1000"/>
                                        <p:tgtEl>
                                          <p:spTgt spid="3">
                                            <p:txEl>
                                              <p:pRg st="8" end="8"/>
                                            </p:txEl>
                                          </p:spTgt>
                                        </p:tgtEl>
                                      </p:cBhvr>
                                    </p:animEffect>
                                    <p:anim calcmode="lin" valueType="num">
                                      <p:cBhvr>
                                        <p:cTn id="46"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1000"/>
                                        <p:tgtEl>
                                          <p:spTgt spid="3">
                                            <p:txEl>
                                              <p:pRg st="10" end="10"/>
                                            </p:txEl>
                                          </p:spTgt>
                                        </p:tgtEl>
                                      </p:cBhvr>
                                    </p:animEffect>
                                    <p:anim calcmode="lin" valueType="num">
                                      <p:cBhvr>
                                        <p:cTn id="53"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54"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5"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02218-A2A2-47B7-AFFE-B3410DB081F4}"/>
              </a:ext>
            </a:extLst>
          </p:cNvPr>
          <p:cNvSpPr>
            <a:spLocks noGrp="1"/>
          </p:cNvSpPr>
          <p:nvPr>
            <p:ph type="title"/>
          </p:nvPr>
        </p:nvSpPr>
        <p:spPr/>
        <p:txBody>
          <a:bodyPr/>
          <a:lstStyle/>
          <a:p>
            <a:r>
              <a:rPr lang="en-GB" dirty="0"/>
              <a:t>Model </a:t>
            </a:r>
            <a:br>
              <a:rPr lang="en-GB" dirty="0"/>
            </a:br>
            <a:r>
              <a:rPr lang="en-GB" dirty="0"/>
              <a:t>Reusability Metrics</a:t>
            </a:r>
          </a:p>
        </p:txBody>
      </p:sp>
      <p:sp>
        <p:nvSpPr>
          <p:cNvPr id="3" name="Content Placeholder 2">
            <a:extLst>
              <a:ext uri="{FF2B5EF4-FFF2-40B4-BE49-F238E27FC236}">
                <a16:creationId xmlns:a16="http://schemas.microsoft.com/office/drawing/2014/main" id="{EBEBB0E4-897F-426D-97D4-671F22C10EC2}"/>
              </a:ext>
            </a:extLst>
          </p:cNvPr>
          <p:cNvSpPr>
            <a:spLocks noGrp="1"/>
          </p:cNvSpPr>
          <p:nvPr>
            <p:ph idx="1"/>
          </p:nvPr>
        </p:nvSpPr>
        <p:spPr>
          <a:xfrm>
            <a:off x="4427984" y="1491630"/>
            <a:ext cx="4233417" cy="2808312"/>
          </a:xfrm>
        </p:spPr>
        <p:txBody>
          <a:bodyPr/>
          <a:lstStyle/>
          <a:p>
            <a:pPr marL="0" indent="0">
              <a:buNone/>
            </a:pPr>
            <a:endParaRPr lang="en-US" b="1" dirty="0"/>
          </a:p>
          <a:p>
            <a:pPr marL="0" indent="0">
              <a:buNone/>
            </a:pPr>
            <a:endParaRPr lang="en-US" b="1" dirty="0"/>
          </a:p>
          <a:p>
            <a:pPr marL="0" indent="0">
              <a:buNone/>
            </a:pPr>
            <a:r>
              <a:rPr lang="en-US" b="1" dirty="0"/>
              <a:t>Speedup: </a:t>
            </a:r>
            <a:r>
              <a:rPr lang="en-US" dirty="0"/>
              <a:t>the gain in performance by avoiding to train some of the models</a:t>
            </a:r>
          </a:p>
          <a:p>
            <a:pPr marL="0" indent="0">
              <a:buNone/>
            </a:pPr>
            <a:r>
              <a:rPr lang="en-US" dirty="0"/>
              <a:t> </a:t>
            </a:r>
          </a:p>
          <a:p>
            <a:pPr marL="0" indent="0">
              <a:buNone/>
            </a:pPr>
            <a:r>
              <a:rPr lang="en-US" b="1" dirty="0"/>
              <a:t>Precision: </a:t>
            </a:r>
            <a:r>
              <a:rPr lang="en-US" dirty="0"/>
              <a:t>the number of times the framework is correct.  Assessed for each component individually and combined. </a:t>
            </a:r>
          </a:p>
          <a:p>
            <a:endParaRPr lang="en-GB" dirty="0"/>
          </a:p>
        </p:txBody>
      </p:sp>
      <p:pic>
        <p:nvPicPr>
          <p:cNvPr id="6" name="Audio 5">
            <a:hlinkClick r:id="" action="ppaction://media"/>
            <a:extLst>
              <a:ext uri="{FF2B5EF4-FFF2-40B4-BE49-F238E27FC236}">
                <a16:creationId xmlns:a16="http://schemas.microsoft.com/office/drawing/2014/main" id="{DC172E59-EA07-4B22-8DF4-12277056986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10481146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1343">
        <p159:morph option="byObject"/>
      </p:transition>
    </mc:Choice>
    <mc:Fallback xmlns="">
      <p:transition spd="slow" advTm="313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anim calcmode="lin" valueType="num">
                                      <p:cBhvr>
                                        <p:cTn id="1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1000"/>
                                        <p:tgtEl>
                                          <p:spTgt spid="3">
                                            <p:txEl>
                                              <p:pRg st="4" end="4"/>
                                            </p:txEl>
                                          </p:spTgt>
                                        </p:tgtEl>
                                      </p:cBhvr>
                                    </p:animEffect>
                                    <p:anim calcmode="lin" valueType="num">
                                      <p:cBhvr>
                                        <p:cTn id="1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AEE03-A9D7-4C82-81B6-7F150D4E179F}"/>
              </a:ext>
            </a:extLst>
          </p:cNvPr>
          <p:cNvSpPr>
            <a:spLocks noGrp="1"/>
          </p:cNvSpPr>
          <p:nvPr>
            <p:ph type="title"/>
          </p:nvPr>
        </p:nvSpPr>
        <p:spPr/>
        <p:txBody>
          <a:bodyPr/>
          <a:lstStyle/>
          <a:p>
            <a:r>
              <a:rPr lang="en-GB" dirty="0"/>
              <a:t>Results: Precision</a:t>
            </a:r>
          </a:p>
        </p:txBody>
      </p:sp>
      <p:sp>
        <p:nvSpPr>
          <p:cNvPr id="3" name="Content Placeholder 2">
            <a:extLst>
              <a:ext uri="{FF2B5EF4-FFF2-40B4-BE49-F238E27FC236}">
                <a16:creationId xmlns:a16="http://schemas.microsoft.com/office/drawing/2014/main" id="{9BE0F31B-0F46-4966-A6EA-89630FEA9B15}"/>
              </a:ext>
            </a:extLst>
          </p:cNvPr>
          <p:cNvSpPr>
            <a:spLocks noGrp="1"/>
          </p:cNvSpPr>
          <p:nvPr>
            <p:ph idx="1"/>
          </p:nvPr>
        </p:nvSpPr>
        <p:spPr>
          <a:xfrm>
            <a:off x="503547" y="1131590"/>
            <a:ext cx="8136905" cy="3816424"/>
          </a:xfrm>
        </p:spPr>
        <p:txBody>
          <a:bodyPr/>
          <a:lstStyle/>
          <a:p>
            <a:r>
              <a:rPr lang="en-GB" b="1" dirty="0"/>
              <a:t>Regression:</a:t>
            </a:r>
          </a:p>
          <a:p>
            <a:endParaRPr lang="en-GB" b="1" dirty="0"/>
          </a:p>
          <a:p>
            <a:pPr marL="0" indent="0"/>
            <a:r>
              <a:rPr lang="en-GB" dirty="0"/>
              <a:t>The framework performs better on the original data across all three levels of precision with 0.77 combined precision at threshold 0.8 and a drop of 15% for standardised ones.</a:t>
            </a:r>
          </a:p>
          <a:p>
            <a:pPr marL="0" indent="0"/>
            <a:endParaRPr lang="en-GB" dirty="0"/>
          </a:p>
          <a:p>
            <a:pPr marL="0" indent="0"/>
            <a:r>
              <a:rPr lang="en-GB" dirty="0"/>
              <a:t>The threshold simply states how close to the true model performance is the proxy model performance.   </a:t>
            </a:r>
          </a:p>
          <a:p>
            <a:pPr marL="0" indent="0"/>
            <a:endParaRPr lang="en-GB" dirty="0"/>
          </a:p>
          <a:p>
            <a:pPr marL="0" indent="0"/>
            <a:r>
              <a:rPr lang="en-GB" dirty="0"/>
              <a:t>The linear kernel is better suited for the original data, while the opposite is true for standardised data even though this difference is not large. </a:t>
            </a:r>
          </a:p>
          <a:p>
            <a:pPr marL="0" indent="0"/>
            <a:endParaRPr lang="en-GB" dirty="0"/>
          </a:p>
          <a:p>
            <a:pPr marL="0" indent="0"/>
            <a:r>
              <a:rPr lang="en-GB" dirty="0"/>
              <a:t>The </a:t>
            </a:r>
            <a:r>
              <a:rPr lang="en-GB" dirty="0" err="1"/>
              <a:t>rbf</a:t>
            </a:r>
            <a:r>
              <a:rPr lang="en-GB" dirty="0"/>
              <a:t> kernel models have higher performance on their native datasets compared to linear ones, but nevertheless have higher discrepancy. On average linear models provide better results.</a:t>
            </a:r>
          </a:p>
          <a:p>
            <a:endParaRPr lang="en-GB" dirty="0"/>
          </a:p>
          <a:p>
            <a:endParaRPr lang="en-GB" b="1" dirty="0"/>
          </a:p>
        </p:txBody>
      </p:sp>
      <p:pic>
        <p:nvPicPr>
          <p:cNvPr id="8" name="Audio 7">
            <a:hlinkClick r:id="" action="ppaction://media"/>
            <a:extLst>
              <a:ext uri="{FF2B5EF4-FFF2-40B4-BE49-F238E27FC236}">
                <a16:creationId xmlns:a16="http://schemas.microsoft.com/office/drawing/2014/main" id="{1A5C0FC2-1EBE-4E6A-A56A-3F14D6B5BB8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2995770322"/>
      </p:ext>
    </p:extLst>
  </p:cSld>
  <p:clrMapOvr>
    <a:masterClrMapping/>
  </p:clrMapOvr>
  <mc:AlternateContent xmlns:mc="http://schemas.openxmlformats.org/markup-compatibility/2006" xmlns:p14="http://schemas.microsoft.com/office/powerpoint/2010/main">
    <mc:Choice Requires="p14">
      <p:transition spd="slow" p14:dur="1500" advTm="50792">
        <p:split orient="vert"/>
      </p:transition>
    </mc:Choice>
    <mc:Fallback xmlns="">
      <p:transition spd="slow" advTm="50792">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anim calcmode="lin" valueType="num">
                                      <p:cBhvr>
                                        <p:cTn id="1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1000"/>
                                        <p:tgtEl>
                                          <p:spTgt spid="3">
                                            <p:txEl>
                                              <p:pRg st="4" end="4"/>
                                            </p:txEl>
                                          </p:spTgt>
                                        </p:tgtEl>
                                      </p:cBhvr>
                                    </p:animEffect>
                                    <p:anim calcmode="lin" valueType="num">
                                      <p:cBhvr>
                                        <p:cTn id="1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1000"/>
                                        <p:tgtEl>
                                          <p:spTgt spid="3">
                                            <p:txEl>
                                              <p:pRg st="6" end="6"/>
                                            </p:txEl>
                                          </p:spTgt>
                                        </p:tgtEl>
                                      </p:cBhvr>
                                    </p:animEffect>
                                    <p:anim calcmode="lin" valueType="num">
                                      <p:cBhvr>
                                        <p:cTn id="2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1000"/>
                                        <p:tgtEl>
                                          <p:spTgt spid="3">
                                            <p:txEl>
                                              <p:pRg st="8" end="8"/>
                                            </p:txEl>
                                          </p:spTgt>
                                        </p:tgtEl>
                                      </p:cBhvr>
                                    </p:animEffect>
                                    <p:anim calcmode="lin" valueType="num">
                                      <p:cBhvr>
                                        <p:cTn id="33"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AEE03-A9D7-4C82-81B6-7F150D4E179F}"/>
              </a:ext>
            </a:extLst>
          </p:cNvPr>
          <p:cNvSpPr>
            <a:spLocks noGrp="1"/>
          </p:cNvSpPr>
          <p:nvPr>
            <p:ph type="title"/>
          </p:nvPr>
        </p:nvSpPr>
        <p:spPr/>
        <p:txBody>
          <a:bodyPr/>
          <a:lstStyle/>
          <a:p>
            <a:r>
              <a:rPr lang="en-GB" dirty="0"/>
              <a:t>Results: Precision</a:t>
            </a:r>
          </a:p>
        </p:txBody>
      </p:sp>
      <p:sp>
        <p:nvSpPr>
          <p:cNvPr id="3" name="Content Placeholder 2">
            <a:extLst>
              <a:ext uri="{FF2B5EF4-FFF2-40B4-BE49-F238E27FC236}">
                <a16:creationId xmlns:a16="http://schemas.microsoft.com/office/drawing/2014/main" id="{9BE0F31B-0F46-4966-A6EA-89630FEA9B15}"/>
              </a:ext>
            </a:extLst>
          </p:cNvPr>
          <p:cNvSpPr>
            <a:spLocks noGrp="1"/>
          </p:cNvSpPr>
          <p:nvPr>
            <p:ph idx="1"/>
          </p:nvPr>
        </p:nvSpPr>
        <p:spPr>
          <a:xfrm>
            <a:off x="503547" y="1131590"/>
            <a:ext cx="8136905" cy="3672408"/>
          </a:xfrm>
        </p:spPr>
        <p:txBody>
          <a:bodyPr/>
          <a:lstStyle/>
          <a:p>
            <a:r>
              <a:rPr lang="en-GB" b="1" dirty="0"/>
              <a:t>Classification:</a:t>
            </a:r>
          </a:p>
          <a:p>
            <a:pPr marL="0" indent="0"/>
            <a:endParaRPr lang="en-GB" b="1" dirty="0"/>
          </a:p>
          <a:p>
            <a:pPr marL="0" indent="0"/>
            <a:r>
              <a:rPr lang="en-GB" dirty="0"/>
              <a:t>The combined precision is extremely high regardless of whether we distinguish between the configurations or not, if we are not strict. </a:t>
            </a:r>
          </a:p>
          <a:p>
            <a:pPr marL="0" indent="0"/>
            <a:endParaRPr lang="en-GB" dirty="0"/>
          </a:p>
          <a:p>
            <a:pPr marL="0" indent="0"/>
            <a:r>
              <a:rPr lang="en-GB" dirty="0"/>
              <a:t>If we are strict this performance drops at 0.55 on average and this is a direct reflection of the OCSVM precision.</a:t>
            </a:r>
          </a:p>
          <a:p>
            <a:pPr marL="0" indent="0"/>
            <a:endParaRPr lang="en-GB" dirty="0"/>
          </a:p>
          <a:p>
            <a:pPr marL="0" indent="0"/>
            <a:r>
              <a:rPr lang="en-GB" dirty="0"/>
              <a:t>Considering how good the performance is overall, the real combined precision of the framework is the one given by the non-strict measure. </a:t>
            </a:r>
          </a:p>
          <a:p>
            <a:pPr marL="0" indent="0"/>
            <a:endParaRPr lang="en-GB" dirty="0"/>
          </a:p>
          <a:p>
            <a:pPr marL="0" indent="0"/>
            <a:r>
              <a:rPr lang="en-GB" dirty="0"/>
              <a:t>Non-strict and strict refers to whether we allow a 0.05 margin of error on the direction of reusability detector. </a:t>
            </a:r>
          </a:p>
          <a:p>
            <a:pPr marL="0" indent="0"/>
            <a:endParaRPr lang="en-GB" dirty="0"/>
          </a:p>
          <a:p>
            <a:pPr marL="0" indent="0"/>
            <a:endParaRPr lang="en-GB" dirty="0"/>
          </a:p>
          <a:p>
            <a:endParaRPr lang="en-GB" b="1" dirty="0"/>
          </a:p>
        </p:txBody>
      </p:sp>
      <p:pic>
        <p:nvPicPr>
          <p:cNvPr id="10" name="Audio 9">
            <a:hlinkClick r:id="" action="ppaction://media"/>
            <a:extLst>
              <a:ext uri="{FF2B5EF4-FFF2-40B4-BE49-F238E27FC236}">
                <a16:creationId xmlns:a16="http://schemas.microsoft.com/office/drawing/2014/main" id="{7E47DBEA-EF7B-4500-925D-5B4662E9FF1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558091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3911">
        <p159:morph option="byObject"/>
      </p:transition>
    </mc:Choice>
    <mc:Fallback xmlns="">
      <p:transition spd="slow" advTm="3391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anim calcmode="lin" valueType="num">
                                      <p:cBhvr>
                                        <p:cTn id="1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1000"/>
                                        <p:tgtEl>
                                          <p:spTgt spid="3">
                                            <p:txEl>
                                              <p:pRg st="4" end="4"/>
                                            </p:txEl>
                                          </p:spTgt>
                                        </p:tgtEl>
                                      </p:cBhvr>
                                    </p:animEffect>
                                    <p:anim calcmode="lin" valueType="num">
                                      <p:cBhvr>
                                        <p:cTn id="1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1000"/>
                                        <p:tgtEl>
                                          <p:spTgt spid="3">
                                            <p:txEl>
                                              <p:pRg st="6" end="6"/>
                                            </p:txEl>
                                          </p:spTgt>
                                        </p:tgtEl>
                                      </p:cBhvr>
                                    </p:animEffect>
                                    <p:anim calcmode="lin" valueType="num">
                                      <p:cBhvr>
                                        <p:cTn id="2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fade">
                                      <p:cBhvr>
                                        <p:cTn id="32" dur="1000"/>
                                        <p:tgtEl>
                                          <p:spTgt spid="3">
                                            <p:txEl>
                                              <p:pRg st="8" end="8"/>
                                            </p:txEl>
                                          </p:spTgt>
                                        </p:tgtEl>
                                      </p:cBhvr>
                                    </p:animEffect>
                                    <p:anim calcmode="lin" valueType="num">
                                      <p:cBhvr>
                                        <p:cTn id="33"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1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AEE03-A9D7-4C82-81B6-7F150D4E179F}"/>
              </a:ext>
            </a:extLst>
          </p:cNvPr>
          <p:cNvSpPr>
            <a:spLocks noGrp="1"/>
          </p:cNvSpPr>
          <p:nvPr>
            <p:ph type="title"/>
          </p:nvPr>
        </p:nvSpPr>
        <p:spPr/>
        <p:txBody>
          <a:bodyPr/>
          <a:lstStyle/>
          <a:p>
            <a:r>
              <a:rPr lang="en-GB" dirty="0"/>
              <a:t>Results: Speedup</a:t>
            </a:r>
          </a:p>
        </p:txBody>
      </p:sp>
      <p:sp>
        <p:nvSpPr>
          <p:cNvPr id="3" name="Content Placeholder 2">
            <a:extLst>
              <a:ext uri="{FF2B5EF4-FFF2-40B4-BE49-F238E27FC236}">
                <a16:creationId xmlns:a16="http://schemas.microsoft.com/office/drawing/2014/main" id="{9BE0F31B-0F46-4966-A6EA-89630FEA9B15}"/>
              </a:ext>
            </a:extLst>
          </p:cNvPr>
          <p:cNvSpPr>
            <a:spLocks noGrp="1"/>
          </p:cNvSpPr>
          <p:nvPr>
            <p:ph idx="1"/>
          </p:nvPr>
        </p:nvSpPr>
        <p:spPr>
          <a:xfrm>
            <a:off x="503547" y="1131590"/>
            <a:ext cx="8136905" cy="3672408"/>
          </a:xfrm>
        </p:spPr>
        <p:txBody>
          <a:bodyPr/>
          <a:lstStyle/>
          <a:p>
            <a:pPr marL="0" indent="0"/>
            <a:r>
              <a:rPr lang="en-GB" dirty="0"/>
              <a:t>Overall, the speedup of the framework for the particular datasets used for regression and classification are 26% and 29% to 41% respectively .</a:t>
            </a:r>
          </a:p>
          <a:p>
            <a:pPr marL="0" indent="0"/>
            <a:endParaRPr lang="en-GB" dirty="0"/>
          </a:p>
          <a:p>
            <a:pPr marL="0" indent="0"/>
            <a:r>
              <a:rPr lang="en-GB" dirty="0"/>
              <a:t>The GNFUV dataset has four nodes and on average there is one good pair for reusability regardless of the data configuration hence one node's model is not trained. </a:t>
            </a:r>
          </a:p>
          <a:p>
            <a:pPr marL="0" indent="0"/>
            <a:endParaRPr lang="en-GB" dirty="0"/>
          </a:p>
          <a:p>
            <a:pPr marL="0" indent="0"/>
            <a:r>
              <a:rPr lang="en-GB" dirty="0"/>
              <a:t>The nodes of the BM dataset were derived from two clusters so ideally we would only train two models. Nevertheless the results are lower than this average case due to the fact we use samples of the dataset hence the true reusability differs from sample to sample. </a:t>
            </a:r>
          </a:p>
          <a:p>
            <a:pPr marL="0" indent="0"/>
            <a:endParaRPr lang="en-GB" dirty="0"/>
          </a:p>
          <a:p>
            <a:pPr marL="0" indent="0"/>
            <a:r>
              <a:rPr lang="en-GB" dirty="0"/>
              <a:t>Hence, for both the classification and regression case we can argue that the framework if effective in identifying the true number similar pairs. </a:t>
            </a:r>
          </a:p>
        </p:txBody>
      </p:sp>
      <p:pic>
        <p:nvPicPr>
          <p:cNvPr id="6" name="Audio 5">
            <a:hlinkClick r:id="" action="ppaction://media"/>
            <a:extLst>
              <a:ext uri="{FF2B5EF4-FFF2-40B4-BE49-F238E27FC236}">
                <a16:creationId xmlns:a16="http://schemas.microsoft.com/office/drawing/2014/main" id="{2D9807A1-76E6-462A-BAD5-6DB360C7CA17}"/>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17888261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6310">
        <p159:morph option="byObject"/>
      </p:transition>
    </mc:Choice>
    <mc:Fallback xmlns="">
      <p:transition spd="slow" advTm="463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anim calcmode="lin" valueType="num">
                                      <p:cBhvr>
                                        <p:cTn id="1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1000"/>
                                        <p:tgtEl>
                                          <p:spTgt spid="3">
                                            <p:txEl>
                                              <p:pRg st="6" end="6"/>
                                            </p:txEl>
                                          </p:spTgt>
                                        </p:tgtEl>
                                      </p:cBhvr>
                                    </p:animEffect>
                                    <p:anim calcmode="lin" valueType="num">
                                      <p:cBhvr>
                                        <p:cTn id="3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2A906-1715-4E9A-8CE1-481D381E6F51}"/>
              </a:ext>
            </a:extLst>
          </p:cNvPr>
          <p:cNvSpPr>
            <a:spLocks noGrp="1"/>
          </p:cNvSpPr>
          <p:nvPr>
            <p:ph type="title"/>
          </p:nvPr>
        </p:nvSpPr>
        <p:spPr/>
        <p:txBody>
          <a:bodyPr/>
          <a:lstStyle/>
          <a:p>
            <a:r>
              <a:rPr lang="en-GB" dirty="0"/>
              <a:t>Conclusions</a:t>
            </a:r>
          </a:p>
        </p:txBody>
      </p:sp>
      <p:sp>
        <p:nvSpPr>
          <p:cNvPr id="3" name="Content Placeholder 2">
            <a:extLst>
              <a:ext uri="{FF2B5EF4-FFF2-40B4-BE49-F238E27FC236}">
                <a16:creationId xmlns:a16="http://schemas.microsoft.com/office/drawing/2014/main" id="{72140CF1-5B03-42B0-9A5E-CD2387B3A5B2}"/>
              </a:ext>
            </a:extLst>
          </p:cNvPr>
          <p:cNvSpPr>
            <a:spLocks noGrp="1"/>
          </p:cNvSpPr>
          <p:nvPr>
            <p:ph idx="1"/>
          </p:nvPr>
        </p:nvSpPr>
        <p:spPr>
          <a:xfrm>
            <a:off x="3059832" y="1275606"/>
            <a:ext cx="5742384" cy="3651994"/>
          </a:xfrm>
        </p:spPr>
        <p:txBody>
          <a:bodyPr/>
          <a:lstStyle/>
          <a:p>
            <a:pPr marL="285750" indent="-285750">
              <a:buFont typeface="Arial" panose="020B0604020202020204" pitchFamily="34" charset="0"/>
              <a:buChar char="•"/>
            </a:pPr>
            <a:r>
              <a:rPr lang="en-GB" dirty="0"/>
              <a:t>Presented a novel online model reuse framework in edge computing. </a:t>
            </a:r>
          </a:p>
          <a:p>
            <a:pPr marL="0" indent="0"/>
            <a:endParaRPr lang="en-GB" dirty="0"/>
          </a:p>
          <a:p>
            <a:pPr marL="285750" indent="-285750">
              <a:buFont typeface="Arial" panose="020B0604020202020204" pitchFamily="34" charset="0"/>
              <a:buChar char="•"/>
            </a:pPr>
            <a:r>
              <a:rPr lang="en-GB" dirty="0"/>
              <a:t>The framework considers all possible pairs of nodes in the network and infers which are good reusability pairs using MMD as well as which of the two nodes' model can be used as a replacement model for the other per pair. </a:t>
            </a:r>
          </a:p>
          <a:p>
            <a:pPr marL="0" indent="0"/>
            <a:endParaRPr lang="en-GB" dirty="0"/>
          </a:p>
          <a:p>
            <a:pPr marL="285750" indent="-285750">
              <a:buFont typeface="Arial" panose="020B0604020202020204" pitchFamily="34" charset="0"/>
              <a:buChar char="•"/>
            </a:pPr>
            <a:r>
              <a:rPr lang="en-GB" dirty="0"/>
              <a:t>The node model that is chosen to be reused in each pair is the one with the highest inlier data space overlap. </a:t>
            </a:r>
          </a:p>
          <a:p>
            <a:pPr marL="0" indent="0"/>
            <a:endParaRPr lang="en-GB" dirty="0"/>
          </a:p>
        </p:txBody>
      </p:sp>
      <p:pic>
        <p:nvPicPr>
          <p:cNvPr id="8" name="Audio 7">
            <a:hlinkClick r:id="" action="ppaction://media"/>
            <a:extLst>
              <a:ext uri="{FF2B5EF4-FFF2-40B4-BE49-F238E27FC236}">
                <a16:creationId xmlns:a16="http://schemas.microsoft.com/office/drawing/2014/main" id="{F876080F-3EB0-434A-87ED-C5F10E9B917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35548873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5807">
        <p159:morph option="byObject"/>
      </p:transition>
    </mc:Choice>
    <mc:Fallback xmlns="">
      <p:transition spd="slow" advTm="258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anim calcmode="lin" valueType="num">
                                      <p:cBhvr>
                                        <p:cTn id="1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2A906-1715-4E9A-8CE1-481D381E6F51}"/>
              </a:ext>
            </a:extLst>
          </p:cNvPr>
          <p:cNvSpPr>
            <a:spLocks noGrp="1"/>
          </p:cNvSpPr>
          <p:nvPr>
            <p:ph type="title"/>
          </p:nvPr>
        </p:nvSpPr>
        <p:spPr/>
        <p:txBody>
          <a:bodyPr/>
          <a:lstStyle/>
          <a:p>
            <a:r>
              <a:rPr lang="en-GB" dirty="0"/>
              <a:t>Conclusions</a:t>
            </a:r>
          </a:p>
        </p:txBody>
      </p:sp>
      <p:sp>
        <p:nvSpPr>
          <p:cNvPr id="3" name="Content Placeholder 2">
            <a:extLst>
              <a:ext uri="{FF2B5EF4-FFF2-40B4-BE49-F238E27FC236}">
                <a16:creationId xmlns:a16="http://schemas.microsoft.com/office/drawing/2014/main" id="{72140CF1-5B03-42B0-9A5E-CD2387B3A5B2}"/>
              </a:ext>
            </a:extLst>
          </p:cNvPr>
          <p:cNvSpPr>
            <a:spLocks noGrp="1"/>
          </p:cNvSpPr>
          <p:nvPr>
            <p:ph idx="1"/>
          </p:nvPr>
        </p:nvSpPr>
        <p:spPr>
          <a:xfrm>
            <a:off x="3059832" y="987574"/>
            <a:ext cx="5742384" cy="3456384"/>
          </a:xfrm>
        </p:spPr>
        <p:txBody>
          <a:bodyPr/>
          <a:lstStyle/>
          <a:p>
            <a:pPr marL="0" indent="0"/>
            <a:endParaRPr lang="en-GB" dirty="0"/>
          </a:p>
          <a:p>
            <a:pPr marL="0" indent="0"/>
            <a:endParaRPr lang="en-GB" dirty="0"/>
          </a:p>
          <a:p>
            <a:pPr marL="285750" indent="-285750">
              <a:buFont typeface="Arial" panose="020B0604020202020204" pitchFamily="34" charset="0"/>
              <a:buChar char="•"/>
            </a:pPr>
            <a:r>
              <a:rPr lang="en-GB" dirty="0"/>
              <a:t>Proposed an algorithm which given the results of the framework so far, it can maximise the number of nodes which use reused models along with a list of potential replacement models.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Experiments in the context of both regression and classification indicate the framework achieves good precision.</a:t>
            </a:r>
          </a:p>
          <a:p>
            <a:pPr marL="285750" indent="-285750">
              <a:buFont typeface="Arial" panose="020B0604020202020204" pitchFamily="34" charset="0"/>
              <a:buChar char="•"/>
            </a:pPr>
            <a:endParaRPr lang="en-GB" dirty="0"/>
          </a:p>
        </p:txBody>
      </p:sp>
      <p:pic>
        <p:nvPicPr>
          <p:cNvPr id="7" name="Audio 6">
            <a:hlinkClick r:id="" action="ppaction://media"/>
            <a:extLst>
              <a:ext uri="{FF2B5EF4-FFF2-40B4-BE49-F238E27FC236}">
                <a16:creationId xmlns:a16="http://schemas.microsoft.com/office/drawing/2014/main" id="{4FC53F47-A939-49FB-89E7-343F7E47D3A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813710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6589">
        <p159:morph option="byObject"/>
      </p:transition>
    </mc:Choice>
    <mc:Fallback xmlns="">
      <p:transition spd="slow" advTm="165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1000"/>
                                        <p:tgtEl>
                                          <p:spTgt spid="3">
                                            <p:txEl>
                                              <p:pRg st="2" end="2"/>
                                            </p:txEl>
                                          </p:spTgt>
                                        </p:tgtEl>
                                      </p:cBhvr>
                                    </p:animEffect>
                                    <p:anim calcmode="lin" valueType="num">
                                      <p:cBhvr>
                                        <p:cTn id="1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1000"/>
                                        <p:tgtEl>
                                          <p:spTgt spid="3">
                                            <p:txEl>
                                              <p:pRg st="4" end="4"/>
                                            </p:txEl>
                                          </p:spTgt>
                                        </p:tgtEl>
                                      </p:cBhvr>
                                    </p:animEffect>
                                    <p:anim calcmode="lin" valueType="num">
                                      <p:cBhvr>
                                        <p:cTn id="1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B8AF0-D858-4C48-94BF-6C09DCDCFF3F}"/>
              </a:ext>
            </a:extLst>
          </p:cNvPr>
          <p:cNvSpPr>
            <a:spLocks noGrp="1"/>
          </p:cNvSpPr>
          <p:nvPr>
            <p:ph type="title"/>
          </p:nvPr>
        </p:nvSpPr>
        <p:spPr/>
        <p:txBody>
          <a:bodyPr/>
          <a:lstStyle/>
          <a:p>
            <a:r>
              <a:rPr lang="en-GB" dirty="0"/>
              <a:t>Limitations &amp; Future Work</a:t>
            </a:r>
          </a:p>
        </p:txBody>
      </p:sp>
      <p:sp>
        <p:nvSpPr>
          <p:cNvPr id="3" name="Content Placeholder 2">
            <a:extLst>
              <a:ext uri="{FF2B5EF4-FFF2-40B4-BE49-F238E27FC236}">
                <a16:creationId xmlns:a16="http://schemas.microsoft.com/office/drawing/2014/main" id="{9A7452AE-1DD5-4A2F-A858-A89E7DCCF23D}"/>
              </a:ext>
            </a:extLst>
          </p:cNvPr>
          <p:cNvSpPr>
            <a:spLocks noGrp="1"/>
          </p:cNvSpPr>
          <p:nvPr>
            <p:ph idx="1"/>
          </p:nvPr>
        </p:nvSpPr>
        <p:spPr>
          <a:xfrm>
            <a:off x="3203848" y="1203598"/>
            <a:ext cx="5457553" cy="3096344"/>
          </a:xfrm>
        </p:spPr>
        <p:txBody>
          <a:bodyPr/>
          <a:lstStyle/>
          <a:p>
            <a:pPr marL="285750" indent="-285750">
              <a:buFont typeface="Arial" panose="020B0604020202020204" pitchFamily="34" charset="0"/>
              <a:buChar char="•"/>
            </a:pPr>
            <a:r>
              <a:rPr lang="en-GB" dirty="0"/>
              <a:t>Extend the evaluation of the framework to check it’s compatibility with more domain models and data configurations. </a:t>
            </a:r>
          </a:p>
          <a:p>
            <a:pPr marL="0" indent="0"/>
            <a:endParaRPr lang="en-GB" dirty="0"/>
          </a:p>
          <a:p>
            <a:pPr marL="285750" indent="-285750">
              <a:buFont typeface="Arial" panose="020B0604020202020204" pitchFamily="34" charset="0"/>
              <a:buChar char="•"/>
            </a:pPr>
            <a:r>
              <a:rPr lang="en-GB" dirty="0"/>
              <a:t>Amend the framework to preserve user privacy.</a:t>
            </a:r>
          </a:p>
          <a:p>
            <a:pPr marL="0" indent="0"/>
            <a:endParaRPr lang="en-GB" dirty="0"/>
          </a:p>
          <a:p>
            <a:pPr marL="285750" indent="-285750">
              <a:buFont typeface="Arial" panose="020B0604020202020204" pitchFamily="34" charset="0"/>
              <a:buChar char="•"/>
            </a:pPr>
            <a:r>
              <a:rPr lang="en-GB" dirty="0"/>
              <a:t>Consider more than one outlier detection model.</a:t>
            </a:r>
          </a:p>
          <a:p>
            <a:pPr marL="0" indent="0"/>
            <a:endParaRPr lang="en-GB" dirty="0"/>
          </a:p>
          <a:p>
            <a:pPr marL="285750" indent="-285750">
              <a:buFont typeface="Arial" panose="020B0604020202020204" pitchFamily="34" charset="0"/>
              <a:buChar char="•"/>
            </a:pPr>
            <a:r>
              <a:rPr lang="en-GB" dirty="0"/>
              <a:t>Define decision making algorithms which can produce either the performance optimal or partially optimal solution.</a:t>
            </a:r>
          </a:p>
        </p:txBody>
      </p:sp>
      <p:pic>
        <p:nvPicPr>
          <p:cNvPr id="11" name="Audio 10">
            <a:hlinkClick r:id="" action="ppaction://media"/>
            <a:extLst>
              <a:ext uri="{FF2B5EF4-FFF2-40B4-BE49-F238E27FC236}">
                <a16:creationId xmlns:a16="http://schemas.microsoft.com/office/drawing/2014/main" id="{836D26F1-1953-430B-A4AC-E489ADD50A5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181787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2978">
        <p159:morph option="byObject"/>
      </p:transition>
    </mc:Choice>
    <mc:Fallback xmlns="">
      <p:transition spd="slow" advTm="429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anim calcmode="lin" valueType="num">
                                      <p:cBhvr>
                                        <p:cTn id="1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1000"/>
                                        <p:tgtEl>
                                          <p:spTgt spid="3">
                                            <p:txEl>
                                              <p:pRg st="6" end="6"/>
                                            </p:txEl>
                                          </p:spTgt>
                                        </p:tgtEl>
                                      </p:cBhvr>
                                    </p:animEffect>
                                    <p:anim calcmode="lin" valueType="num">
                                      <p:cBhvr>
                                        <p:cTn id="3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11"/>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main building of the University looking South"/>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5" name="Title 1"/>
          <p:cNvSpPr>
            <a:spLocks noGrp="1"/>
          </p:cNvSpPr>
          <p:nvPr>
            <p:ph type="title"/>
          </p:nvPr>
        </p:nvSpPr>
        <p:spPr>
          <a:xfrm>
            <a:off x="395536" y="1220108"/>
            <a:ext cx="5184775" cy="487546"/>
          </a:xfrm>
          <a:prstGeom prst="rect">
            <a:avLst/>
          </a:prstGeom>
        </p:spPr>
        <p:txBody>
          <a:bodyPr/>
          <a:lstStyle/>
          <a:p>
            <a:pPr>
              <a:defRPr/>
            </a:pPr>
            <a:r>
              <a:rPr lang="en-US" dirty="0">
                <a:solidFill>
                  <a:srgbClr val="002D4A"/>
                </a:solidFill>
                <a:ea typeface="+mj-ea"/>
              </a:rPr>
              <a:t>Thank you!</a:t>
            </a:r>
          </a:p>
        </p:txBody>
      </p:sp>
      <p:sp>
        <p:nvSpPr>
          <p:cNvPr id="16" name="Content Placeholder 2"/>
          <p:cNvSpPr>
            <a:spLocks noGrp="1"/>
          </p:cNvSpPr>
          <p:nvPr>
            <p:ph idx="4294967295"/>
          </p:nvPr>
        </p:nvSpPr>
        <p:spPr bwMode="auto">
          <a:xfrm>
            <a:off x="467544" y="1600804"/>
            <a:ext cx="5400675" cy="100806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marL="0"/>
            <a:r>
              <a:rPr lang="en-US" altLang="en-US" dirty="0">
                <a:solidFill>
                  <a:srgbClr val="003560"/>
                </a:solidFill>
                <a:latin typeface="Arial" charset="0"/>
                <a:ea typeface="ヒラギノ角ゴ Pro W3" charset="-128"/>
                <a:cs typeface="ヒラギノ角ゴ Pro W3" charset="-128"/>
              </a:rPr>
              <a:t>Questions? </a:t>
            </a:r>
          </a:p>
          <a:p>
            <a:pPr marL="0"/>
            <a:r>
              <a:rPr lang="en-US" altLang="en-US" dirty="0">
                <a:solidFill>
                  <a:srgbClr val="003560"/>
                </a:solidFill>
                <a:latin typeface="Arial" charset="0"/>
                <a:ea typeface="ヒラギノ角ゴ Pro W3" charset="-128"/>
                <a:cs typeface="ヒラギノ角ゴ Pro W3" charset="-128"/>
              </a:rPr>
              <a:t>Email me at: 2299606s@student..gla.ac.uk</a:t>
            </a:r>
          </a:p>
        </p:txBody>
      </p:sp>
      <p:grpSp>
        <p:nvGrpSpPr>
          <p:cNvPr id="14" name="Group 13">
            <a:extLst>
              <a:ext uri="{FF2B5EF4-FFF2-40B4-BE49-F238E27FC236}">
                <a16:creationId xmlns:a16="http://schemas.microsoft.com/office/drawing/2014/main" id="{A3FB3231-D789-4578-9D18-5599FAFA1671}"/>
              </a:ext>
            </a:extLst>
          </p:cNvPr>
          <p:cNvGrpSpPr/>
          <p:nvPr/>
        </p:nvGrpSpPr>
        <p:grpSpPr>
          <a:xfrm>
            <a:off x="6156176" y="123478"/>
            <a:ext cx="2917458" cy="769441"/>
            <a:chOff x="2842865" y="267494"/>
            <a:chExt cx="2917458" cy="769441"/>
          </a:xfrm>
        </p:grpSpPr>
        <p:pic>
          <p:nvPicPr>
            <p:cNvPr id="17" name="Picture 2" descr="logo">
              <a:extLst>
                <a:ext uri="{FF2B5EF4-FFF2-40B4-BE49-F238E27FC236}">
                  <a16:creationId xmlns:a16="http://schemas.microsoft.com/office/drawing/2014/main" id="{D976F7BA-C284-4218-BB9D-04E3923BC497}"/>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2842865" y="305071"/>
              <a:ext cx="777655" cy="694286"/>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03971BB1-274C-4FF6-8324-9FC8819282A2}"/>
                </a:ext>
              </a:extLst>
            </p:cNvPr>
            <p:cNvSpPr txBox="1"/>
            <p:nvPr/>
          </p:nvSpPr>
          <p:spPr>
            <a:xfrm>
              <a:off x="3563888" y="267494"/>
              <a:ext cx="2196435" cy="769441"/>
            </a:xfrm>
            <a:prstGeom prst="rect">
              <a:avLst/>
            </a:prstGeom>
            <a:noFill/>
          </p:spPr>
          <p:txBody>
            <a:bodyPr wrap="none" rtlCol="0">
              <a:spAutoFit/>
            </a:bodyPr>
            <a:lstStyle/>
            <a:p>
              <a:pPr algn="just">
                <a:lnSpc>
                  <a:spcPct val="150000"/>
                </a:lnSpc>
              </a:pPr>
              <a:r>
                <a:rPr lang="en-GB" sz="1200" dirty="0"/>
                <a:t>School </a:t>
              </a:r>
              <a:r>
                <a:rPr lang="en-GB" sz="1200" i="1" dirty="0">
                  <a:latin typeface="Times New Roman" panose="02020603050405020304" pitchFamily="18" charset="0"/>
                  <a:cs typeface="Times New Roman" panose="02020603050405020304" pitchFamily="18" charset="0"/>
                </a:rPr>
                <a:t>of</a:t>
              </a:r>
              <a:r>
                <a:rPr lang="en-GB" sz="1200" dirty="0"/>
                <a:t> Computing Science</a:t>
              </a:r>
              <a:endParaRPr lang="en-GB" sz="1200" b="1" dirty="0"/>
            </a:p>
            <a:p>
              <a:pPr algn="just"/>
              <a:r>
                <a:rPr lang="en-GB" sz="1300" dirty="0"/>
                <a:t>Essence: Pervasive &amp; </a:t>
              </a:r>
            </a:p>
            <a:p>
              <a:pPr algn="just"/>
              <a:r>
                <a:rPr lang="en-GB" sz="1300" dirty="0"/>
                <a:t>Distributed Computing</a:t>
              </a:r>
            </a:p>
          </p:txBody>
        </p:sp>
        <p:cxnSp>
          <p:nvCxnSpPr>
            <p:cNvPr id="19" name="Straight Connector 18">
              <a:extLst>
                <a:ext uri="{FF2B5EF4-FFF2-40B4-BE49-F238E27FC236}">
                  <a16:creationId xmlns:a16="http://schemas.microsoft.com/office/drawing/2014/main" id="{3A432B30-B149-4D30-ADE7-11C6E5CE9C57}"/>
                </a:ext>
              </a:extLst>
            </p:cNvPr>
            <p:cNvCxnSpPr/>
            <p:nvPr/>
          </p:nvCxnSpPr>
          <p:spPr bwMode="auto">
            <a:xfrm>
              <a:off x="3677153" y="584695"/>
              <a:ext cx="1975168"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sp>
        <p:nvSpPr>
          <p:cNvPr id="2" name="TextBox 1">
            <a:extLst>
              <a:ext uri="{FF2B5EF4-FFF2-40B4-BE49-F238E27FC236}">
                <a16:creationId xmlns:a16="http://schemas.microsoft.com/office/drawing/2014/main" id="{4177136D-C2A3-4A27-9C60-7CA491BBC489}"/>
              </a:ext>
            </a:extLst>
          </p:cNvPr>
          <p:cNvSpPr txBox="1"/>
          <p:nvPr/>
        </p:nvSpPr>
        <p:spPr>
          <a:xfrm>
            <a:off x="323528" y="4011910"/>
            <a:ext cx="4803559" cy="461665"/>
          </a:xfrm>
          <a:prstGeom prst="rect">
            <a:avLst/>
          </a:prstGeom>
          <a:noFill/>
        </p:spPr>
        <p:txBody>
          <a:bodyPr wrap="none" rtlCol="0">
            <a:spAutoFit/>
          </a:bodyPr>
          <a:lstStyle/>
          <a:p>
            <a:r>
              <a:rPr lang="en-US" dirty="0">
                <a:solidFill>
                  <a:schemeClr val="bg1">
                    <a:lumMod val="90000"/>
                  </a:schemeClr>
                </a:solidFill>
              </a:rPr>
              <a:t>http://www.dcs.gla.ac.uk/essence/</a:t>
            </a:r>
            <a:endParaRPr lang="en-GB" dirty="0">
              <a:solidFill>
                <a:schemeClr val="bg1">
                  <a:lumMod val="90000"/>
                </a:schemeClr>
              </a:solidFill>
            </a:endParaRPr>
          </a:p>
        </p:txBody>
      </p:sp>
      <p:pic>
        <p:nvPicPr>
          <p:cNvPr id="3" name="Audio 2">
            <a:hlinkClick r:id="" action="ppaction://media"/>
            <a:extLst>
              <a:ext uri="{FF2B5EF4-FFF2-40B4-BE49-F238E27FC236}">
                <a16:creationId xmlns:a16="http://schemas.microsoft.com/office/drawing/2014/main" id="{3E4E1A49-87AD-4BED-84D4-0D4A697ACB3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2083895208"/>
      </p:ext>
    </p:extLst>
  </p:cSld>
  <p:clrMapOvr>
    <a:masterClrMapping/>
  </p:clrMapOvr>
  <p:transition spd="slow" advTm="8223">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rgbClr val="003560">
            <a:alpha val="50000"/>
          </a:srgbClr>
        </a:solidFill>
        <a:effectLst/>
      </p:bgPr>
    </p:bg>
    <p:spTree>
      <p:nvGrpSpPr>
        <p:cNvPr id="1" name=""/>
        <p:cNvGrpSpPr/>
        <p:nvPr/>
      </p:nvGrpSpPr>
      <p:grpSpPr>
        <a:xfrm>
          <a:off x="0" y="0"/>
          <a:ext cx="0" cy="0"/>
          <a:chOff x="0" y="0"/>
          <a:chExt cx="0" cy="0"/>
        </a:xfrm>
      </p:grpSpPr>
      <p:pic>
        <p:nvPicPr>
          <p:cNvPr id="11" name="Picture 10" descr="The main building as seen from the South">
            <a:extLst>
              <a:ext uri="{FF2B5EF4-FFF2-40B4-BE49-F238E27FC236}">
                <a16:creationId xmlns:a16="http://schemas.microsoft.com/office/drawing/2014/main" id="{5FAE7C2B-8CAE-4FF3-A2C8-C354DC7131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05" y="0"/>
            <a:ext cx="9144000" cy="5143500"/>
          </a:xfrm>
          <a:prstGeom prst="rect">
            <a:avLst/>
          </a:prstGeom>
        </p:spPr>
      </p:pic>
      <p:sp>
        <p:nvSpPr>
          <p:cNvPr id="4" name="Rectangle 3">
            <a:extLst>
              <a:ext uri="{C183D7F6-B498-43B3-948B-1728B52AA6E4}">
                <adec:decorative xmlns:adec="http://schemas.microsoft.com/office/drawing/2017/decorative" val="1"/>
              </a:ext>
            </a:extLst>
          </p:cNvPr>
          <p:cNvSpPr/>
          <p:nvPr/>
        </p:nvSpPr>
        <p:spPr bwMode="auto">
          <a:xfrm>
            <a:off x="564874" y="1203599"/>
            <a:ext cx="3719094" cy="2520279"/>
          </a:xfrm>
          <a:prstGeom prst="rect">
            <a:avLst/>
          </a:prstGeom>
          <a:solidFill>
            <a:schemeClr val="bg1">
              <a:alpha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5" name="Title 1"/>
          <p:cNvSpPr>
            <a:spLocks noGrp="1"/>
          </p:cNvSpPr>
          <p:nvPr>
            <p:ph type="title"/>
          </p:nvPr>
        </p:nvSpPr>
        <p:spPr>
          <a:xfrm>
            <a:off x="539551" y="1203599"/>
            <a:ext cx="3744417" cy="504055"/>
          </a:xfrm>
          <a:prstGeom prst="rect">
            <a:avLst/>
          </a:prstGeom>
        </p:spPr>
        <p:txBody>
          <a:bodyPr/>
          <a:lstStyle/>
          <a:p>
            <a:r>
              <a:rPr lang="en-US" sz="2400" dirty="0"/>
              <a:t>Table of Contents</a:t>
            </a:r>
          </a:p>
        </p:txBody>
      </p:sp>
      <p:sp>
        <p:nvSpPr>
          <p:cNvPr id="6" name="Content Placeholder 2"/>
          <p:cNvSpPr>
            <a:spLocks noGrp="1"/>
          </p:cNvSpPr>
          <p:nvPr>
            <p:ph idx="4294967295"/>
          </p:nvPr>
        </p:nvSpPr>
        <p:spPr>
          <a:xfrm>
            <a:off x="539551" y="1851671"/>
            <a:ext cx="3744417" cy="1872207"/>
          </a:xfrm>
          <a:prstGeom prst="rect">
            <a:avLst/>
          </a:prstGeom>
        </p:spPr>
        <p:txBody>
          <a:bodyPr/>
          <a:lstStyle/>
          <a:p>
            <a:pPr marL="285750" indent="-285750">
              <a:buFont typeface="Arial" panose="020B0604020202020204" pitchFamily="34" charset="0"/>
              <a:buChar char="•"/>
            </a:pPr>
            <a:r>
              <a:rPr lang="en-US" dirty="0">
                <a:latin typeface="Arial" charset="0"/>
                <a:ea typeface="Arial" charset="0"/>
                <a:cs typeface="Arial" charset="0"/>
              </a:rPr>
              <a:t>Context</a:t>
            </a:r>
          </a:p>
          <a:p>
            <a:pPr marL="285750" indent="-285750">
              <a:buFont typeface="Arial" panose="020B0604020202020204" pitchFamily="34" charset="0"/>
              <a:buChar char="•"/>
            </a:pPr>
            <a:r>
              <a:rPr lang="en-US" dirty="0">
                <a:latin typeface="Arial" charset="0"/>
                <a:ea typeface="Arial" charset="0"/>
                <a:cs typeface="Arial" charset="0"/>
              </a:rPr>
              <a:t>Our Solution</a:t>
            </a:r>
          </a:p>
          <a:p>
            <a:pPr marL="285750" indent="-285750">
              <a:buFont typeface="Arial" panose="020B0604020202020204" pitchFamily="34" charset="0"/>
              <a:buChar char="•"/>
            </a:pPr>
            <a:r>
              <a:rPr lang="en-US" dirty="0">
                <a:latin typeface="Arial" charset="0"/>
                <a:ea typeface="Arial" charset="0"/>
                <a:cs typeface="Arial" charset="0"/>
              </a:rPr>
              <a:t>Experimental Setup </a:t>
            </a:r>
          </a:p>
          <a:p>
            <a:pPr marL="285750" indent="-285750">
              <a:buFont typeface="Arial" panose="020B0604020202020204" pitchFamily="34" charset="0"/>
              <a:buChar char="•"/>
            </a:pPr>
            <a:r>
              <a:rPr lang="en-US" dirty="0">
                <a:latin typeface="Arial" charset="0"/>
                <a:ea typeface="Arial" charset="0"/>
                <a:cs typeface="Arial" charset="0"/>
              </a:rPr>
              <a:t>Results</a:t>
            </a:r>
          </a:p>
          <a:p>
            <a:pPr marL="285750" indent="-285750">
              <a:buFont typeface="Arial" panose="020B0604020202020204" pitchFamily="34" charset="0"/>
              <a:buChar char="•"/>
            </a:pPr>
            <a:r>
              <a:rPr lang="en-US" dirty="0">
                <a:latin typeface="Arial" charset="0"/>
                <a:ea typeface="Arial" charset="0"/>
                <a:cs typeface="Arial" charset="0"/>
              </a:rPr>
              <a:t>Conclusions</a:t>
            </a:r>
          </a:p>
          <a:p>
            <a:pPr marL="285750" indent="-285750">
              <a:buFont typeface="Arial" panose="020B0604020202020204" pitchFamily="34" charset="0"/>
              <a:buChar char="•"/>
            </a:pPr>
            <a:r>
              <a:rPr lang="en-US" dirty="0">
                <a:latin typeface="Arial" charset="0"/>
                <a:ea typeface="Arial" charset="0"/>
                <a:cs typeface="Arial" charset="0"/>
              </a:rPr>
              <a:t>Limitations and Future Work </a:t>
            </a:r>
          </a:p>
          <a:p>
            <a:pPr marL="285750" indent="-285750">
              <a:buFont typeface="Arial" panose="020B0604020202020204" pitchFamily="34" charset="0"/>
              <a:buChar char="•"/>
            </a:pPr>
            <a:endParaRPr lang="en-US" dirty="0">
              <a:latin typeface="Arial" charset="0"/>
              <a:ea typeface="Arial" charset="0"/>
              <a:cs typeface="Arial" charset="0"/>
            </a:endParaRPr>
          </a:p>
        </p:txBody>
      </p:sp>
      <p:pic>
        <p:nvPicPr>
          <p:cNvPr id="7" name="Picture 6">
            <a:extLs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9144000" cy="1352550"/>
          </a:xfrm>
          <a:prstGeom prst="rect">
            <a:avLst/>
          </a:prstGeom>
        </p:spPr>
      </p:pic>
      <p:grpSp>
        <p:nvGrpSpPr>
          <p:cNvPr id="8" name="Group 7">
            <a:extLst>
              <a:ext uri="{FF2B5EF4-FFF2-40B4-BE49-F238E27FC236}">
                <a16:creationId xmlns:a16="http://schemas.microsoft.com/office/drawing/2014/main" id="{2CA5B182-8B39-4B21-8DA9-C3618C9BAD79}"/>
              </a:ext>
            </a:extLst>
          </p:cNvPr>
          <p:cNvGrpSpPr/>
          <p:nvPr/>
        </p:nvGrpSpPr>
        <p:grpSpPr>
          <a:xfrm>
            <a:off x="6789193" y="123478"/>
            <a:ext cx="2152205" cy="623248"/>
            <a:chOff x="3355644" y="267494"/>
            <a:chExt cx="2152205" cy="623248"/>
          </a:xfrm>
        </p:grpSpPr>
        <p:pic>
          <p:nvPicPr>
            <p:cNvPr id="9" name="Picture 2" descr="logo">
              <a:extLst>
                <a:ext uri="{FF2B5EF4-FFF2-40B4-BE49-F238E27FC236}">
                  <a16:creationId xmlns:a16="http://schemas.microsoft.com/office/drawing/2014/main" id="{AE0DDDCA-6D5C-45CF-9C20-3923FB383B64}"/>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3150" b="96654" l="3866" r="89807">
                          <a14:foregroundMark x1="9139" y1="34843" x2="6160" y2="43899"/>
                          <a14:foregroundMark x1="5578" y1="46803" x2="6594" y2="52589"/>
                          <a14:foregroundMark x1="30404" y1="10236" x2="40422" y2="4331"/>
                          <a14:foregroundMark x1="48966" y1="4192" x2="49353" y2="4186"/>
                          <a14:foregroundMark x1="40422" y1="4331" x2="41489" y2="4314"/>
                          <a14:foregroundMark x1="67159" y1="9115" x2="68190" y2="9843"/>
                          <a14:foregroundMark x1="76801" y1="90354" x2="44860" y2="96226"/>
                          <a14:foregroundMark x1="40288" y1="95911" x2="23049" y2="90202"/>
                          <a14:foregroundMark x1="4745" y1="41339" x2="4100" y2="44226"/>
                          <a14:foregroundMark x1="49209" y1="5118" x2="41476" y2="3150"/>
                          <a14:backgroundMark x1="49385" y1="4134" x2="60633" y2="5512"/>
                          <a14:backgroundMark x1="60633" y1="5512" x2="51318" y2="4331"/>
                          <a14:backgroundMark x1="60281" y1="6496" x2="60808" y2="5906"/>
                          <a14:backgroundMark x1="60457" y1="5906" x2="67487" y2="8661"/>
                          <a14:backgroundMark x1="9490" y1="61811" x2="4921" y2="47047"/>
                          <a14:backgroundMark x1="7909" y1="59843" x2="6151" y2="52362"/>
                          <a14:backgroundMark x1="9139" y1="60433" x2="7381" y2="56299"/>
                          <a14:backgroundMark x1="8787" y1="60630" x2="5800" y2="52756"/>
                          <a14:backgroundMark x1="88576" y1="34843" x2="90861" y2="61220"/>
                          <a14:backgroundMark x1="44991" y1="96457" x2="40598" y2="96457"/>
                          <a14:backgroundMark x1="67311" y1="9055" x2="67311" y2="9055"/>
                          <a14:backgroundMark x1="67311" y1="9055" x2="67311" y2="9055"/>
                          <a14:backgroundMark x1="40883" y1="1958" x2="40246" y2="1772"/>
                          <a14:backgroundMark x1="49033" y1="4331" x2="48781" y2="4258"/>
                          <a14:backgroundMark x1="4218" y1="45276" x2="3515" y2="43307"/>
                          <a14:backgroundMark x1="3691" y1="44291" x2="4042" y2="47047"/>
                          <a14:backgroundMark x1="6327" y1="52756" x2="7206" y2="54331"/>
                          <a14:backgroundMark x1="22320" y1="89567" x2="22496" y2="90354"/>
                        </a14:backgroundRemoval>
                      </a14:imgEffect>
                    </a14:imgLayer>
                  </a14:imgProps>
                </a:ext>
                <a:ext uri="{28A0092B-C50C-407E-A947-70E740481C1C}">
                  <a14:useLocalDpi xmlns:a14="http://schemas.microsoft.com/office/drawing/2010/main" val="0"/>
                </a:ext>
              </a:extLst>
            </a:blip>
            <a:srcRect/>
            <a:stretch>
              <a:fillRect/>
            </a:stretch>
          </p:blipFill>
          <p:spPr bwMode="auto">
            <a:xfrm>
              <a:off x="3355644" y="380099"/>
              <a:ext cx="519111" cy="46345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2E90AF6-46EC-4C3D-8299-CA0FBB9B9B09}"/>
                </a:ext>
              </a:extLst>
            </p:cNvPr>
            <p:cNvSpPr txBox="1"/>
            <p:nvPr/>
          </p:nvSpPr>
          <p:spPr>
            <a:xfrm>
              <a:off x="3816360" y="267494"/>
              <a:ext cx="1691489" cy="623248"/>
            </a:xfrm>
            <a:prstGeom prst="rect">
              <a:avLst/>
            </a:prstGeom>
            <a:noFill/>
          </p:spPr>
          <p:txBody>
            <a:bodyPr wrap="none" rtlCol="0">
              <a:spAutoFit/>
            </a:bodyPr>
            <a:lstStyle/>
            <a:p>
              <a:pPr algn="just">
                <a:lnSpc>
                  <a:spcPct val="150000"/>
                </a:lnSpc>
              </a:pPr>
              <a:r>
                <a:rPr lang="en-GB" sz="900" dirty="0"/>
                <a:t>School </a:t>
              </a:r>
              <a:r>
                <a:rPr lang="en-GB" sz="900" i="1" dirty="0">
                  <a:latin typeface="Times New Roman" panose="02020603050405020304" pitchFamily="18" charset="0"/>
                  <a:cs typeface="Times New Roman" panose="02020603050405020304" pitchFamily="18" charset="0"/>
                </a:rPr>
                <a:t>of</a:t>
              </a:r>
              <a:r>
                <a:rPr lang="en-GB" sz="900" dirty="0"/>
                <a:t> Computing Science</a:t>
              </a:r>
              <a:endParaRPr lang="en-GB" sz="900" b="1" dirty="0"/>
            </a:p>
            <a:p>
              <a:pPr algn="just"/>
              <a:r>
                <a:rPr lang="en-GB" sz="1000" dirty="0"/>
                <a:t>Essence: Pervasive &amp; </a:t>
              </a:r>
            </a:p>
            <a:p>
              <a:pPr algn="just"/>
              <a:r>
                <a:rPr lang="en-GB" sz="1000" dirty="0"/>
                <a:t>Distributed Computing</a:t>
              </a:r>
            </a:p>
          </p:txBody>
        </p:sp>
      </p:grpSp>
      <p:pic>
        <p:nvPicPr>
          <p:cNvPr id="2" name="Audio 1">
            <a:hlinkClick r:id="" action="ppaction://media"/>
            <a:extLst>
              <a:ext uri="{FF2B5EF4-FFF2-40B4-BE49-F238E27FC236}">
                <a16:creationId xmlns:a16="http://schemas.microsoft.com/office/drawing/2014/main" id="{CDF4D2E5-295B-45E4-85B2-E197100E3AD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2060812485"/>
      </p:ext>
    </p:extLst>
  </p:cSld>
  <p:clrMapOvr>
    <a:masterClrMapping/>
  </p:clrMapOvr>
  <p:transition spd="slow" advTm="28845">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1858-2BCE-4136-8472-2B143F06277A}"/>
              </a:ext>
            </a:extLst>
          </p:cNvPr>
          <p:cNvSpPr>
            <a:spLocks noGrp="1"/>
          </p:cNvSpPr>
          <p:nvPr>
            <p:ph type="title"/>
          </p:nvPr>
        </p:nvSpPr>
        <p:spPr/>
        <p:txBody>
          <a:bodyPr/>
          <a:lstStyle/>
          <a:p>
            <a:r>
              <a:rPr lang="en-GB" dirty="0"/>
              <a:t>What is</a:t>
            </a:r>
            <a:br>
              <a:rPr lang="en-GB" dirty="0"/>
            </a:br>
            <a:r>
              <a:rPr lang="en-GB" dirty="0"/>
              <a:t>Edge Computing?</a:t>
            </a:r>
          </a:p>
        </p:txBody>
      </p:sp>
      <p:sp>
        <p:nvSpPr>
          <p:cNvPr id="3" name="Content Placeholder 2">
            <a:extLst>
              <a:ext uri="{FF2B5EF4-FFF2-40B4-BE49-F238E27FC236}">
                <a16:creationId xmlns:a16="http://schemas.microsoft.com/office/drawing/2014/main" id="{C2AF9DD7-8543-478D-854B-697C59A9991C}"/>
              </a:ext>
            </a:extLst>
          </p:cNvPr>
          <p:cNvSpPr>
            <a:spLocks noGrp="1"/>
          </p:cNvSpPr>
          <p:nvPr>
            <p:ph idx="1"/>
          </p:nvPr>
        </p:nvSpPr>
        <p:spPr>
          <a:xfrm>
            <a:off x="4355976" y="1455626"/>
            <a:ext cx="4233417" cy="2592288"/>
          </a:xfrm>
        </p:spPr>
        <p:txBody>
          <a:bodyPr/>
          <a:lstStyle/>
          <a:p>
            <a:pPr marL="285750" indent="-285750">
              <a:buFont typeface="Arial" panose="020B0604020202020204" pitchFamily="34" charset="0"/>
              <a:buChar char="•"/>
            </a:pPr>
            <a:r>
              <a:rPr lang="en-US" dirty="0"/>
              <a:t>Paradigm where the nodes at the edge of the network both produce and consume data</a:t>
            </a:r>
          </a:p>
          <a:p>
            <a:pPr marL="0" indent="0"/>
            <a:endParaRPr lang="en-US" dirty="0"/>
          </a:p>
          <a:p>
            <a:pPr marL="285750" indent="-285750">
              <a:buFont typeface="Arial" panose="020B0604020202020204" pitchFamily="34" charset="0"/>
              <a:buChar char="•"/>
            </a:pPr>
            <a:r>
              <a:rPr lang="en-US" dirty="0"/>
              <a:t>More efficient to process the data at the edge</a:t>
            </a:r>
          </a:p>
          <a:p>
            <a:pPr marL="0" indent="0"/>
            <a:endParaRPr lang="en-US" dirty="0"/>
          </a:p>
          <a:p>
            <a:pPr marL="285750" indent="-285750">
              <a:buFont typeface="Arial" panose="020B0604020202020204" pitchFamily="34" charset="0"/>
              <a:buChar char="•"/>
            </a:pPr>
            <a:r>
              <a:rPr lang="en-US" dirty="0"/>
              <a:t>Applied in a variety of contexts such as smart homes and smart cities. </a:t>
            </a:r>
          </a:p>
          <a:p>
            <a:endParaRPr lang="en-GB" dirty="0"/>
          </a:p>
        </p:txBody>
      </p:sp>
      <p:pic>
        <p:nvPicPr>
          <p:cNvPr id="4" name="Audio 3">
            <a:hlinkClick r:id="" action="ppaction://media"/>
            <a:extLst>
              <a:ext uri="{FF2B5EF4-FFF2-40B4-BE49-F238E27FC236}">
                <a16:creationId xmlns:a16="http://schemas.microsoft.com/office/drawing/2014/main" id="{AC78BA7A-19A0-455E-BAF4-73BDF4CB3B1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1527916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6443">
        <p159:morph option="byObject"/>
      </p:transition>
    </mc:Choice>
    <mc:Fallback xmlns="">
      <p:transition spd="slow" advTm="364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anim calcmode="lin" valueType="num">
                                      <p:cBhvr>
                                        <p:cTn id="1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2B8FA-A226-422C-A05F-E9427AF723EA}"/>
              </a:ext>
            </a:extLst>
          </p:cNvPr>
          <p:cNvSpPr>
            <a:spLocks noGrp="1"/>
          </p:cNvSpPr>
          <p:nvPr>
            <p:ph type="title"/>
          </p:nvPr>
        </p:nvSpPr>
        <p:spPr/>
        <p:txBody>
          <a:bodyPr/>
          <a:lstStyle/>
          <a:p>
            <a:r>
              <a:rPr lang="en-GB" dirty="0"/>
              <a:t>How to analyse information?</a:t>
            </a:r>
          </a:p>
        </p:txBody>
      </p:sp>
      <p:sp>
        <p:nvSpPr>
          <p:cNvPr id="3" name="Content Placeholder 2">
            <a:extLst>
              <a:ext uri="{FF2B5EF4-FFF2-40B4-BE49-F238E27FC236}">
                <a16:creationId xmlns:a16="http://schemas.microsoft.com/office/drawing/2014/main" id="{3D2546A7-ABF0-4EBC-9D93-9C10A1D84BFA}"/>
              </a:ext>
            </a:extLst>
          </p:cNvPr>
          <p:cNvSpPr>
            <a:spLocks noGrp="1"/>
          </p:cNvSpPr>
          <p:nvPr>
            <p:ph idx="1"/>
          </p:nvPr>
        </p:nvSpPr>
        <p:spPr>
          <a:xfrm>
            <a:off x="4427984" y="2463738"/>
            <a:ext cx="4233417" cy="576064"/>
          </a:xfrm>
        </p:spPr>
        <p:txBody>
          <a:bodyPr/>
          <a:lstStyle/>
          <a:p>
            <a:pPr algn="ctr"/>
            <a:r>
              <a:rPr lang="en-US" sz="2400" dirty="0"/>
              <a:t>Machine Learning Methods</a:t>
            </a:r>
          </a:p>
          <a:p>
            <a:endParaRPr lang="en-GB" dirty="0"/>
          </a:p>
        </p:txBody>
      </p:sp>
      <p:pic>
        <p:nvPicPr>
          <p:cNvPr id="7" name="Audio 6">
            <a:hlinkClick r:id="" action="ppaction://media"/>
            <a:extLst>
              <a:ext uri="{FF2B5EF4-FFF2-40B4-BE49-F238E27FC236}">
                <a16:creationId xmlns:a16="http://schemas.microsoft.com/office/drawing/2014/main" id="{95A20FCC-22FC-42F8-BBFB-026E995EF20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1002197119"/>
      </p:ext>
    </p:extLst>
  </p:cSld>
  <p:clrMapOvr>
    <a:masterClrMapping/>
  </p:clrMapOvr>
  <mc:AlternateContent xmlns:mc="http://schemas.openxmlformats.org/markup-compatibility/2006" xmlns:p14="http://schemas.microsoft.com/office/powerpoint/2010/main">
    <mc:Choice Requires="p14">
      <p:transition spd="slow" p14:dur="1500" advTm="12409">
        <p:split orient="vert"/>
      </p:transition>
    </mc:Choice>
    <mc:Fallback xmlns="">
      <p:transition spd="slow" advTm="12409">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40FFA-5CCE-42C2-A789-693B0EACC4AC}"/>
              </a:ext>
            </a:extLst>
          </p:cNvPr>
          <p:cNvSpPr>
            <a:spLocks noGrp="1"/>
          </p:cNvSpPr>
          <p:nvPr>
            <p:ph type="title"/>
          </p:nvPr>
        </p:nvSpPr>
        <p:spPr/>
        <p:txBody>
          <a:bodyPr/>
          <a:lstStyle/>
          <a:p>
            <a:r>
              <a:rPr lang="en-GB" dirty="0"/>
              <a:t>What is the problem?</a:t>
            </a:r>
          </a:p>
        </p:txBody>
      </p:sp>
      <p:sp>
        <p:nvSpPr>
          <p:cNvPr id="3" name="Content Placeholder 2">
            <a:extLst>
              <a:ext uri="{FF2B5EF4-FFF2-40B4-BE49-F238E27FC236}">
                <a16:creationId xmlns:a16="http://schemas.microsoft.com/office/drawing/2014/main" id="{B61EAD43-C9B2-48AE-8F0E-560DC22F4213}"/>
              </a:ext>
            </a:extLst>
          </p:cNvPr>
          <p:cNvSpPr>
            <a:spLocks noGrp="1"/>
          </p:cNvSpPr>
          <p:nvPr>
            <p:ph idx="1"/>
          </p:nvPr>
        </p:nvSpPr>
        <p:spPr/>
        <p:txBody>
          <a:bodyPr/>
          <a:lstStyle/>
          <a:p>
            <a:endParaRPr lang="en-GB"/>
          </a:p>
        </p:txBody>
      </p:sp>
      <p:graphicFrame>
        <p:nvGraphicFramePr>
          <p:cNvPr id="5" name="Content Placeholder 2">
            <a:extLst>
              <a:ext uri="{FF2B5EF4-FFF2-40B4-BE49-F238E27FC236}">
                <a16:creationId xmlns:a16="http://schemas.microsoft.com/office/drawing/2014/main" id="{B0218167-4597-4A35-A590-AADBBD265F24}"/>
              </a:ext>
            </a:extLst>
          </p:cNvPr>
          <p:cNvGraphicFramePr>
            <a:graphicFrameLocks/>
          </p:cNvGraphicFramePr>
          <p:nvPr>
            <p:extLst>
              <p:ext uri="{D42A27DB-BD31-4B8C-83A1-F6EECF244321}">
                <p14:modId xmlns:p14="http://schemas.microsoft.com/office/powerpoint/2010/main" val="3939014421"/>
              </p:ext>
            </p:extLst>
          </p:nvPr>
        </p:nvGraphicFramePr>
        <p:xfrm>
          <a:off x="4211960" y="1059583"/>
          <a:ext cx="4360540" cy="338437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7" name="Audio 6">
            <a:hlinkClick r:id="" action="ppaction://media"/>
            <a:extLst>
              <a:ext uri="{FF2B5EF4-FFF2-40B4-BE49-F238E27FC236}">
                <a16:creationId xmlns:a16="http://schemas.microsoft.com/office/drawing/2014/main" id="{5365E0F2-9035-4B96-8AF6-4B6F9A5C1456}"/>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2093195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9158">
        <p159:morph option="byObject"/>
      </p:transition>
    </mc:Choice>
    <mc:Fallback xmlns="">
      <p:transition spd="slow" advTm="91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circle(in)">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7"/>
                </p:tgtEl>
              </p:cMediaNode>
            </p:audio>
          </p:childTnLst>
        </p:cTn>
      </p:par>
    </p:tnLst>
    <p:bldLst>
      <p:bldGraphic spid="5"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3560">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D8FA9-CC4B-42D7-B6B4-ADECBC3C44A9}"/>
              </a:ext>
            </a:extLst>
          </p:cNvPr>
          <p:cNvSpPr>
            <a:spLocks noGrp="1"/>
          </p:cNvSpPr>
          <p:nvPr>
            <p:ph type="title"/>
          </p:nvPr>
        </p:nvSpPr>
        <p:spPr/>
        <p:txBody>
          <a:bodyPr/>
          <a:lstStyle/>
          <a:p>
            <a:r>
              <a:rPr lang="en-GB" dirty="0"/>
              <a:t>What now?</a:t>
            </a:r>
          </a:p>
        </p:txBody>
      </p:sp>
      <p:sp>
        <p:nvSpPr>
          <p:cNvPr id="3" name="Content Placeholder 2">
            <a:extLst>
              <a:ext uri="{FF2B5EF4-FFF2-40B4-BE49-F238E27FC236}">
                <a16:creationId xmlns:a16="http://schemas.microsoft.com/office/drawing/2014/main" id="{58B80E02-ED3B-4728-9A70-A331C2053724}"/>
              </a:ext>
            </a:extLst>
          </p:cNvPr>
          <p:cNvSpPr>
            <a:spLocks noGrp="1"/>
          </p:cNvSpPr>
          <p:nvPr>
            <p:ph idx="1"/>
          </p:nvPr>
        </p:nvSpPr>
        <p:spPr>
          <a:xfrm>
            <a:off x="4427984" y="2076695"/>
            <a:ext cx="4233417" cy="990109"/>
          </a:xfrm>
        </p:spPr>
        <p:txBody>
          <a:bodyPr/>
          <a:lstStyle/>
          <a:p>
            <a:pPr marL="0" indent="0" algn="ctr"/>
            <a:r>
              <a:rPr lang="en-US" sz="2000" dirty="0"/>
              <a:t>Reduce the number of models needed to be trained in the first place by reusing existing models. </a:t>
            </a:r>
          </a:p>
          <a:p>
            <a:pPr marL="0" indent="0" algn="ctr"/>
            <a:endParaRPr lang="en-US" dirty="0"/>
          </a:p>
          <a:p>
            <a:endParaRPr lang="en-GB" dirty="0"/>
          </a:p>
        </p:txBody>
      </p:sp>
      <p:pic>
        <p:nvPicPr>
          <p:cNvPr id="5" name="Audio 4">
            <a:hlinkClick r:id="" action="ppaction://media"/>
            <a:extLst>
              <a:ext uri="{FF2B5EF4-FFF2-40B4-BE49-F238E27FC236}">
                <a16:creationId xmlns:a16="http://schemas.microsoft.com/office/drawing/2014/main" id="{47709F96-B041-43FA-97C5-E676D874360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39265259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2781">
        <p159:morph option="byObject"/>
      </p:transition>
    </mc:Choice>
    <mc:Fallback xmlns="">
      <p:transition spd="slow" advTm="127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B859B-0C8C-47C9-BD92-2C5389E44363}"/>
              </a:ext>
            </a:extLst>
          </p:cNvPr>
          <p:cNvSpPr>
            <a:spLocks noGrp="1"/>
          </p:cNvSpPr>
          <p:nvPr>
            <p:ph type="title"/>
          </p:nvPr>
        </p:nvSpPr>
        <p:spPr/>
        <p:txBody>
          <a:bodyPr/>
          <a:lstStyle/>
          <a:p>
            <a:r>
              <a:rPr lang="en-GB" dirty="0"/>
              <a:t>Aim</a:t>
            </a:r>
          </a:p>
        </p:txBody>
      </p:sp>
      <p:pic>
        <p:nvPicPr>
          <p:cNvPr id="4" name="Content Placeholder 14" descr="A screenshot of a computer screen&#10;&#10;Description automatically generated with low confidence">
            <a:extLst>
              <a:ext uri="{FF2B5EF4-FFF2-40B4-BE49-F238E27FC236}">
                <a16:creationId xmlns:a16="http://schemas.microsoft.com/office/drawing/2014/main" id="{5DADA2E9-B977-441A-ABE6-AAF69A14C86F}"/>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2267744" y="699542"/>
            <a:ext cx="4680519" cy="4019711"/>
          </a:xfrm>
          <a:prstGeom prst="rect">
            <a:avLst/>
          </a:prstGeom>
        </p:spPr>
      </p:pic>
      <p:pic>
        <p:nvPicPr>
          <p:cNvPr id="6" name="Audio 5">
            <a:hlinkClick r:id="" action="ppaction://media"/>
            <a:extLst>
              <a:ext uri="{FF2B5EF4-FFF2-40B4-BE49-F238E27FC236}">
                <a16:creationId xmlns:a16="http://schemas.microsoft.com/office/drawing/2014/main" id="{3BC41FBE-9BFD-4F42-9290-90FC228F2DC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866852223"/>
      </p:ext>
    </p:extLst>
  </p:cSld>
  <p:clrMapOvr>
    <a:masterClrMapping/>
  </p:clrMapOvr>
  <mc:AlternateContent xmlns:mc="http://schemas.openxmlformats.org/markup-compatibility/2006" xmlns:p14="http://schemas.microsoft.com/office/powerpoint/2010/main">
    <mc:Choice Requires="p14">
      <p:transition spd="slow" p14:dur="1500" advTm="14072">
        <p:split orient="vert"/>
      </p:transition>
    </mc:Choice>
    <mc:Fallback xmlns="">
      <p:transition spd="slow" advTm="14072">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EA05C-3C81-4F30-BDBC-A2910C6F12C1}"/>
              </a:ext>
            </a:extLst>
          </p:cNvPr>
          <p:cNvSpPr>
            <a:spLocks noGrp="1"/>
          </p:cNvSpPr>
          <p:nvPr>
            <p:ph type="title"/>
          </p:nvPr>
        </p:nvSpPr>
        <p:spPr>
          <a:xfrm>
            <a:off x="2051720" y="424247"/>
            <a:ext cx="4824536" cy="504055"/>
          </a:xfrm>
        </p:spPr>
        <p:txBody>
          <a:bodyPr/>
          <a:lstStyle/>
          <a:p>
            <a:r>
              <a:rPr lang="en-GB" dirty="0"/>
              <a:t>Framework Requirements</a:t>
            </a:r>
          </a:p>
        </p:txBody>
      </p:sp>
      <p:pic>
        <p:nvPicPr>
          <p:cNvPr id="4" name="Content Placeholder 4" descr="Diagram&#10;&#10;Description automatically generated">
            <a:extLst>
              <a:ext uri="{FF2B5EF4-FFF2-40B4-BE49-F238E27FC236}">
                <a16:creationId xmlns:a16="http://schemas.microsoft.com/office/drawing/2014/main" id="{14D8B5F1-37DD-42A4-A0B9-A181956E94DD}"/>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2195736" y="1059582"/>
            <a:ext cx="4680520" cy="3778565"/>
          </a:xfrm>
          <a:prstGeom prst="rect">
            <a:avLst/>
          </a:prstGeom>
        </p:spPr>
      </p:pic>
      <p:pic>
        <p:nvPicPr>
          <p:cNvPr id="6" name="Audio 5">
            <a:hlinkClick r:id="" action="ppaction://media"/>
            <a:extLst>
              <a:ext uri="{FF2B5EF4-FFF2-40B4-BE49-F238E27FC236}">
                <a16:creationId xmlns:a16="http://schemas.microsoft.com/office/drawing/2014/main" id="{47CF9FDF-6BA6-4C58-B715-216E6EF8AD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519715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6576">
        <p159:morph option="byObject"/>
      </p:transition>
    </mc:Choice>
    <mc:Fallback xmlns="">
      <p:transition spd="slow" advTm="565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A0C9E-5CDC-4507-BECD-C5A449B4FA11}"/>
              </a:ext>
            </a:extLst>
          </p:cNvPr>
          <p:cNvSpPr>
            <a:spLocks noGrp="1"/>
          </p:cNvSpPr>
          <p:nvPr>
            <p:ph type="title"/>
          </p:nvPr>
        </p:nvSpPr>
        <p:spPr/>
        <p:txBody>
          <a:bodyPr/>
          <a:lstStyle/>
          <a:p>
            <a:r>
              <a:rPr lang="en-GB" dirty="0"/>
              <a:t>Pair Similarity Detector</a:t>
            </a:r>
          </a:p>
        </p:txBody>
      </p:sp>
      <p:sp>
        <p:nvSpPr>
          <p:cNvPr id="3" name="Content Placeholder 2">
            <a:extLst>
              <a:ext uri="{FF2B5EF4-FFF2-40B4-BE49-F238E27FC236}">
                <a16:creationId xmlns:a16="http://schemas.microsoft.com/office/drawing/2014/main" id="{127BC8D1-A53D-43AF-8EF8-7319638BD70A}"/>
              </a:ext>
            </a:extLst>
          </p:cNvPr>
          <p:cNvSpPr>
            <a:spLocks noGrp="1"/>
          </p:cNvSpPr>
          <p:nvPr>
            <p:ph idx="1"/>
          </p:nvPr>
        </p:nvSpPr>
        <p:spPr>
          <a:xfrm>
            <a:off x="3563888" y="1203599"/>
            <a:ext cx="5097513" cy="3096343"/>
          </a:xfrm>
        </p:spPr>
        <p:txBody>
          <a:bodyPr/>
          <a:lstStyle/>
          <a:p>
            <a:pPr marL="0" indent="0"/>
            <a:r>
              <a:rPr lang="en-GB" dirty="0"/>
              <a:t>The similarity detector is based on the Maximum Mean Discrepancy (MMD).</a:t>
            </a:r>
          </a:p>
          <a:p>
            <a:pPr marL="0" indent="0"/>
            <a:endParaRPr lang="en-GB" dirty="0"/>
          </a:p>
          <a:p>
            <a:pPr marL="0" indent="0"/>
            <a:r>
              <a:rPr lang="en-GB" dirty="0"/>
              <a:t>MMD quantifies the mean discrepancy of two data distributions in a kernel space in order to determine if two samples are drawn from different distributions.</a:t>
            </a:r>
          </a:p>
          <a:p>
            <a:pPr marL="0" indent="0"/>
            <a:endParaRPr lang="en-GB" dirty="0"/>
          </a:p>
          <a:p>
            <a:pPr marL="0" indent="0"/>
            <a:r>
              <a:rPr lang="en-GB" dirty="0"/>
              <a:t>The detector compares MMD value of the pair against a threshold we’ve dubbed the Average Similarity MMD (ASMMD) to distinguish between similar and non-similar pairs.</a:t>
            </a:r>
          </a:p>
        </p:txBody>
      </p:sp>
      <p:pic>
        <p:nvPicPr>
          <p:cNvPr id="8" name="Audio 7">
            <a:hlinkClick r:id="" action="ppaction://media"/>
            <a:extLst>
              <a:ext uri="{FF2B5EF4-FFF2-40B4-BE49-F238E27FC236}">
                <a16:creationId xmlns:a16="http://schemas.microsoft.com/office/drawing/2014/main" id="{36D61F77-B4BB-46F0-964C-9C4066D46B5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440738" y="4440238"/>
            <a:ext cx="487362" cy="487362"/>
          </a:xfrm>
          <a:prstGeom prst="rect">
            <a:avLst/>
          </a:prstGeom>
        </p:spPr>
      </p:pic>
    </p:spTree>
    <p:custDataLst>
      <p:tags r:id="rId1"/>
    </p:custDataLst>
    <p:extLst>
      <p:ext uri="{BB962C8B-B14F-4D97-AF65-F5344CB8AC3E}">
        <p14:creationId xmlns:p14="http://schemas.microsoft.com/office/powerpoint/2010/main" val="30804140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1774">
        <p159:morph option="byObject"/>
      </p:transition>
    </mc:Choice>
    <mc:Fallback xmlns="">
      <p:transition spd="slow" advTm="3177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anim calcmode="lin" valueType="num">
                                      <p:cBhvr>
                                        <p:cTn id="1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8"/>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1.3|10.9|8.7"/>
</p:tagLst>
</file>

<file path=ppt/tags/tag10.xml><?xml version="1.0" encoding="utf-8"?>
<p:tagLst xmlns:a="http://schemas.openxmlformats.org/drawingml/2006/main" xmlns:r="http://schemas.openxmlformats.org/officeDocument/2006/relationships" xmlns:p="http://schemas.openxmlformats.org/presentationml/2006/main">
  <p:tag name="TIMING" val="|1.3|8.4|7.2|8.3"/>
</p:tagLst>
</file>

<file path=ppt/tags/tag11.xml><?xml version="1.0" encoding="utf-8"?>
<p:tagLst xmlns:a="http://schemas.openxmlformats.org/drawingml/2006/main" xmlns:r="http://schemas.openxmlformats.org/officeDocument/2006/relationships" xmlns:p="http://schemas.openxmlformats.org/presentationml/2006/main">
  <p:tag name="TIMING" val="|0.4|7.9|11.5|16.9"/>
</p:tagLst>
</file>

<file path=ppt/tags/tag12.xml><?xml version="1.0" encoding="utf-8"?>
<p:tagLst xmlns:a="http://schemas.openxmlformats.org/drawingml/2006/main" xmlns:r="http://schemas.openxmlformats.org/officeDocument/2006/relationships" xmlns:p="http://schemas.openxmlformats.org/presentationml/2006/main">
  <p:tag name="TIMING" val="|2.3|6|14.2"/>
</p:tagLst>
</file>

<file path=ppt/tags/tag13.xml><?xml version="1.0" encoding="utf-8"?>
<p:tagLst xmlns:a="http://schemas.openxmlformats.org/drawingml/2006/main" xmlns:r="http://schemas.openxmlformats.org/officeDocument/2006/relationships" xmlns:p="http://schemas.openxmlformats.org/presentationml/2006/main">
  <p:tag name="TIMING" val="|1.9|8.9"/>
</p:tagLst>
</file>

<file path=ppt/tags/tag14.xml><?xml version="1.0" encoding="utf-8"?>
<p:tagLst xmlns:a="http://schemas.openxmlformats.org/drawingml/2006/main" xmlns:r="http://schemas.openxmlformats.org/officeDocument/2006/relationships" xmlns:p="http://schemas.openxmlformats.org/presentationml/2006/main">
  <p:tag name="TIMING" val="|13.8|5.9|2.9|11.4"/>
</p:tagLst>
</file>

<file path=ppt/tags/tag2.xml><?xml version="1.0" encoding="utf-8"?>
<p:tagLst xmlns:a="http://schemas.openxmlformats.org/drawingml/2006/main" xmlns:r="http://schemas.openxmlformats.org/officeDocument/2006/relationships" xmlns:p="http://schemas.openxmlformats.org/presentationml/2006/main">
  <p:tag name="TIMING" val="|9.6"/>
</p:tagLst>
</file>

<file path=ppt/tags/tag3.xml><?xml version="1.0" encoding="utf-8"?>
<p:tagLst xmlns:a="http://schemas.openxmlformats.org/drawingml/2006/main" xmlns:r="http://schemas.openxmlformats.org/officeDocument/2006/relationships" xmlns:p="http://schemas.openxmlformats.org/presentationml/2006/main">
  <p:tag name="TIMING" val="|5.4"/>
</p:tagLst>
</file>

<file path=ppt/tags/tag4.xml><?xml version="1.0" encoding="utf-8"?>
<p:tagLst xmlns:a="http://schemas.openxmlformats.org/drawingml/2006/main" xmlns:r="http://schemas.openxmlformats.org/officeDocument/2006/relationships" xmlns:p="http://schemas.openxmlformats.org/presentationml/2006/main">
  <p:tag name="TIMING" val="|2.7"/>
</p:tagLst>
</file>

<file path=ppt/tags/tag5.xml><?xml version="1.0" encoding="utf-8"?>
<p:tagLst xmlns:a="http://schemas.openxmlformats.org/drawingml/2006/main" xmlns:r="http://schemas.openxmlformats.org/officeDocument/2006/relationships" xmlns:p="http://schemas.openxmlformats.org/presentationml/2006/main">
  <p:tag name="TIMING" val="|6.4|3.6|10.4"/>
</p:tagLst>
</file>

<file path=ppt/tags/tag6.xml><?xml version="1.0" encoding="utf-8"?>
<p:tagLst xmlns:a="http://schemas.openxmlformats.org/drawingml/2006/main" xmlns:r="http://schemas.openxmlformats.org/officeDocument/2006/relationships" xmlns:p="http://schemas.openxmlformats.org/presentationml/2006/main">
  <p:tag name="TIMING" val="|1.1|3.6|31.2|6"/>
</p:tagLst>
</file>

<file path=ppt/tags/tag7.xml><?xml version="1.0" encoding="utf-8"?>
<p:tagLst xmlns:a="http://schemas.openxmlformats.org/drawingml/2006/main" xmlns:r="http://schemas.openxmlformats.org/officeDocument/2006/relationships" xmlns:p="http://schemas.openxmlformats.org/presentationml/2006/main">
  <p:tag name="TIMING" val="|13.8|9.3|6.4|4.8"/>
</p:tagLst>
</file>

<file path=ppt/tags/tag8.xml><?xml version="1.0" encoding="utf-8"?>
<p:tagLst xmlns:a="http://schemas.openxmlformats.org/drawingml/2006/main" xmlns:r="http://schemas.openxmlformats.org/officeDocument/2006/relationships" xmlns:p="http://schemas.openxmlformats.org/presentationml/2006/main">
  <p:tag name="TIMING" val="|6.1|4.6"/>
</p:tagLst>
</file>

<file path=ppt/tags/tag9.xml><?xml version="1.0" encoding="utf-8"?>
<p:tagLst xmlns:a="http://schemas.openxmlformats.org/drawingml/2006/main" xmlns:r="http://schemas.openxmlformats.org/officeDocument/2006/relationships" xmlns:p="http://schemas.openxmlformats.org/presentationml/2006/main">
  <p:tag name="TIMING" val="|3.9|11.6|14.8|8.7"/>
</p:tagLst>
</file>

<file path=ppt/theme/theme1.xml><?xml version="1.0" encoding="utf-8"?>
<a:theme xmlns:a="http://schemas.openxmlformats.org/drawingml/2006/main" name="UoG_PowerPoint_16.9">
  <a:themeElements>
    <a:clrScheme name="University colours">
      <a:dk1>
        <a:srgbClr val="002542"/>
      </a:dk1>
      <a:lt1>
        <a:srgbClr val="FFFFFE"/>
      </a:lt1>
      <a:dk2>
        <a:srgbClr val="354047"/>
      </a:dk2>
      <a:lt2>
        <a:srgbClr val="C54520"/>
      </a:lt2>
      <a:accent1>
        <a:srgbClr val="63548B"/>
      </a:accent1>
      <a:accent2>
        <a:srgbClr val="8D0C64"/>
      </a:accent2>
      <a:accent3>
        <a:srgbClr val="CF1C20"/>
      </a:accent3>
      <a:accent4>
        <a:srgbClr val="4B3B7D"/>
      </a:accent4>
      <a:accent5>
        <a:srgbClr val="003824"/>
      </a:accent5>
      <a:accent6>
        <a:srgbClr val="500B29"/>
      </a:accent6>
      <a:hlink>
        <a:srgbClr val="584B3D"/>
      </a:hlink>
      <a:folHlink>
        <a:srgbClr val="0068A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ffice Them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ffice Them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ffice Them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ffice Them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ffice Them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ffice Them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ffice Them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UoG_PowerPoint_16.9</Template>
  <TotalTime>134</TotalTime>
  <Words>1890</Words>
  <Application>Microsoft Office PowerPoint</Application>
  <PresentationFormat>On-screen Show (16:9)</PresentationFormat>
  <Paragraphs>208</Paragraphs>
  <Slides>19</Slides>
  <Notes>18</Notes>
  <HiddenSlides>0</HiddenSlides>
  <MMClips>19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Times New Roman</vt:lpstr>
      <vt:lpstr>UoG_PowerPoint_16.9</vt:lpstr>
      <vt:lpstr>Machine Learning Models Re-usability in Edge Computing Environments</vt:lpstr>
      <vt:lpstr>Table of Contents</vt:lpstr>
      <vt:lpstr>What is Edge Computing?</vt:lpstr>
      <vt:lpstr>How to analyse information?</vt:lpstr>
      <vt:lpstr>What is the problem?</vt:lpstr>
      <vt:lpstr>What now?</vt:lpstr>
      <vt:lpstr>Aim</vt:lpstr>
      <vt:lpstr>Framework Requirements</vt:lpstr>
      <vt:lpstr>Pair Similarity Detector</vt:lpstr>
      <vt:lpstr>Direction of Reusability Detector</vt:lpstr>
      <vt:lpstr>Experimental Setup</vt:lpstr>
      <vt:lpstr>Model  Reusability Metrics</vt:lpstr>
      <vt:lpstr>Results: Precision</vt:lpstr>
      <vt:lpstr>Results: Precision</vt:lpstr>
      <vt:lpstr>Results: Speedup</vt:lpstr>
      <vt:lpstr>Conclusions</vt:lpstr>
      <vt:lpstr>Conclusions</vt:lpstr>
      <vt:lpstr>Limitations &amp; Future Work</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Peter Howard</dc:creator>
  <cp:keywords/>
  <dc:description/>
  <cp:lastModifiedBy>Xenia Skotti</cp:lastModifiedBy>
  <cp:revision>223</cp:revision>
  <dcterms:created xsi:type="dcterms:W3CDTF">2016-02-16T11:44:26Z</dcterms:created>
  <dcterms:modified xsi:type="dcterms:W3CDTF">2022-03-23T15:25:44Z</dcterms:modified>
  <cp:category/>
</cp:coreProperties>
</file>

<file path=docProps/thumbnail.jpeg>
</file>